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04" r:id="rId2"/>
    <p:sldId id="303" r:id="rId3"/>
    <p:sldId id="312" r:id="rId4"/>
    <p:sldId id="342" r:id="rId5"/>
    <p:sldId id="324" r:id="rId6"/>
    <p:sldId id="313" r:id="rId7"/>
    <p:sldId id="343" r:id="rId8"/>
    <p:sldId id="329" r:id="rId9"/>
    <p:sldId id="344" r:id="rId10"/>
    <p:sldId id="314" r:id="rId11"/>
    <p:sldId id="333" r:id="rId12"/>
    <p:sldId id="353" r:id="rId13"/>
    <p:sldId id="354" r:id="rId14"/>
    <p:sldId id="315" r:id="rId15"/>
    <p:sldId id="339" r:id="rId16"/>
    <p:sldId id="349" r:id="rId17"/>
    <p:sldId id="355" r:id="rId18"/>
    <p:sldId id="356" r:id="rId19"/>
    <p:sldId id="316" r:id="rId20"/>
    <p:sldId id="289" r:id="rId21"/>
    <p:sldId id="35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6">
          <p15:clr>
            <a:srgbClr val="A4A3A4"/>
          </p15:clr>
        </p15:guide>
        <p15:guide id="2" orient="horz" pos="209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9" autoAdjust="0"/>
    <p:restoredTop sz="94660"/>
  </p:normalViewPr>
  <p:slideViewPr>
    <p:cSldViewPr snapToGrid="0">
      <p:cViewPr varScale="1">
        <p:scale>
          <a:sx n="87" d="100"/>
          <a:sy n="87" d="100"/>
        </p:scale>
        <p:origin x="408" y="77"/>
      </p:cViewPr>
      <p:guideLst>
        <p:guide pos="3836"/>
        <p:guide orient="horz" pos="2097"/>
      </p:guideLst>
    </p:cSldViewPr>
  </p:slideViewPr>
  <p:notesTextViewPr>
    <p:cViewPr>
      <p:scale>
        <a:sx n="1" d="1"/>
        <a:sy n="1" d="1"/>
      </p:scale>
      <p:origin x="0" y="0"/>
    </p:cViewPr>
  </p:notesTextViewPr>
  <p:sorterViewPr>
    <p:cViewPr>
      <p:scale>
        <a:sx n="66" d="100"/>
        <a:sy n="66" d="100"/>
      </p:scale>
      <p:origin x="0" y="-1296"/>
    </p:cViewPr>
  </p:sorterViewPr>
  <p:notesViewPr>
    <p:cSldViewPr snapToGrid="0">
      <p:cViewPr varScale="1">
        <p:scale>
          <a:sx n="67" d="100"/>
          <a:sy n="67" d="100"/>
        </p:scale>
        <p:origin x="374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A209B-2A58-46BD-98C4-4ADC420342F6}" type="datetimeFigureOut">
              <a:rPr lang="zh-CN" altLang="en-US" smtClean="0"/>
              <a:t>2020-12-12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3B42-D1E1-47CB-A9E4-A63D9C533E9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13</a:t>
            </a:fld>
            <a:endParaRPr lang="zh-CN" altLang="en-US"/>
          </a:p>
        </p:txBody>
      </p:sp>
    </p:spTree>
    <p:extLst>
      <p:ext uri="{BB962C8B-B14F-4D97-AF65-F5344CB8AC3E}">
        <p14:creationId xmlns:p14="http://schemas.microsoft.com/office/powerpoint/2010/main" val="3924276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18</a:t>
            </a:fld>
            <a:endParaRPr lang="zh-CN" altLang="en-US"/>
          </a:p>
        </p:txBody>
      </p:sp>
    </p:spTree>
    <p:extLst>
      <p:ext uri="{BB962C8B-B14F-4D97-AF65-F5344CB8AC3E}">
        <p14:creationId xmlns:p14="http://schemas.microsoft.com/office/powerpoint/2010/main" val="3005297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7"/>
          <p:cNvSpPr>
            <a:spLocks noGrp="1"/>
          </p:cNvSpPr>
          <p:nvPr>
            <p:ph type="pic" sz="quarter" idx="10" hasCustomPrompt="1"/>
          </p:nvPr>
        </p:nvSpPr>
        <p:spPr>
          <a:xfrm>
            <a:off x="4176712" y="1174746"/>
            <a:ext cx="3838576" cy="3838575"/>
          </a:xfrm>
          <a:prstGeom prst="ellipse">
            <a:avLst/>
          </a:prstGeom>
          <a:solidFill>
            <a:schemeClr val="bg1">
              <a:lumMod val="85000"/>
              <a:alpha val="50000"/>
            </a:schemeClr>
          </a:solidFill>
          <a:ln>
            <a:solidFill>
              <a:schemeClr val="tx1">
                <a:lumMod val="50000"/>
                <a:lumOff val="50000"/>
              </a:schemeClr>
            </a:solidFill>
          </a:ln>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49" presetClass="entr" presetSubtype="0" decel="100000"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 calcmode="lin" valueType="num">
                                      <p:cBhvr>
                                        <p:cTn id="19" dur="500" fill="hold"/>
                                        <p:tgtEl>
                                          <p:spTgt spid="7"/>
                                        </p:tgtEl>
                                        <p:attrNameLst>
                                          <p:attrName>style.rotation</p:attrName>
                                        </p:attrNameLst>
                                      </p:cBhvr>
                                      <p:tavLst>
                                        <p:tav tm="0">
                                          <p:val>
                                            <p:fltVal val="360"/>
                                          </p:val>
                                        </p:tav>
                                        <p:tav tm="100000">
                                          <p:val>
                                            <p:fltVal val="0"/>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186998"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1088526"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22" presetClass="entr" presetSubtype="2"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par>
                                <p:cTn id="21" presetID="22" presetClass="exit" presetSubtype="2" fill="hold" nodeType="withEffect">
                                  <p:stCondLst>
                                    <p:cond delay="200"/>
                                  </p:stCondLst>
                                  <p:childTnLst>
                                    <p:animEffect transition="out" filter="wipe(right)">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872516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523901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xit" presetSubtype="8" fill="hold" nodeType="withEffect">
                                  <p:stCondLst>
                                    <p:cond delay="200"/>
                                  </p:stCondLst>
                                  <p:childTnLst>
                                    <p:animEffect transition="out" filter="wipe(left)">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0" name="图片占位符 7"/>
          <p:cNvSpPr>
            <a:spLocks noGrp="1"/>
          </p:cNvSpPr>
          <p:nvPr>
            <p:ph type="pic" sz="quarter" idx="11" hasCustomPrompt="1"/>
          </p:nvPr>
        </p:nvSpPr>
        <p:spPr>
          <a:xfrm>
            <a:off x="8798220"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9" name="图片占位符 7"/>
          <p:cNvSpPr>
            <a:spLocks noGrp="1"/>
          </p:cNvSpPr>
          <p:nvPr>
            <p:ph type="pic" sz="quarter" idx="10" hasCustomPrompt="1"/>
          </p:nvPr>
        </p:nvSpPr>
        <p:spPr>
          <a:xfrm>
            <a:off x="5037138"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1" name="图片占位符 7"/>
          <p:cNvSpPr>
            <a:spLocks noGrp="1"/>
          </p:cNvSpPr>
          <p:nvPr>
            <p:ph type="pic" sz="quarter" idx="12" hasCustomPrompt="1"/>
          </p:nvPr>
        </p:nvSpPr>
        <p:spPr>
          <a:xfrm>
            <a:off x="1461307"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5" name="矩形 4"/>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xit" presetSubtype="2" fill="hold" nodeType="withEffect">
                                  <p:stCondLst>
                                    <p:cond delay="200"/>
                                  </p:stCondLst>
                                  <p:childTnLst>
                                    <p:animEffect transition="out" filter="wipe(right)">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299200" y="4352636"/>
            <a:ext cx="4461162" cy="1567031"/>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0" y="633306"/>
            <a:ext cx="4572000" cy="6234854"/>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2" name="矩形 11"/>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50" presetClass="entr" presetSubtype="0"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par>
                                <p:cTn id="21" presetID="22" presetClass="exit" presetSubtype="2" fill="hold" nodeType="withEffect">
                                  <p:stCondLst>
                                    <p:cond delay="200"/>
                                  </p:stCondLst>
                                  <p:childTnLst>
                                    <p:animEffect transition="out" filter="wipe(right)">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7"/>
          <p:cNvSpPr>
            <a:spLocks noGrp="1"/>
          </p:cNvSpPr>
          <p:nvPr>
            <p:ph type="pic" sz="quarter" idx="11" hasCustomPrompt="1"/>
          </p:nvPr>
        </p:nvSpPr>
        <p:spPr>
          <a:xfrm>
            <a:off x="2951544" y="0"/>
            <a:ext cx="9240456" cy="6857999"/>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10" name="图片占位符 9"/>
          <p:cNvSpPr>
            <a:spLocks noGrp="1"/>
          </p:cNvSpPr>
          <p:nvPr>
            <p:ph type="pic" sz="quarter" idx="11" hasCustomPrompt="1"/>
          </p:nvPr>
        </p:nvSpPr>
        <p:spPr>
          <a:xfrm>
            <a:off x="3307782" y="3440322"/>
            <a:ext cx="5563906" cy="3417677"/>
          </a:xfrm>
          <a:custGeom>
            <a:avLst/>
            <a:gdLst>
              <a:gd name="connsiteX0" fmla="*/ 3111940 w 6246994"/>
              <a:gd name="connsiteY0" fmla="*/ 0 h 3837270"/>
              <a:gd name="connsiteX1" fmla="*/ 6246994 w 6246994"/>
              <a:gd name="connsiteY1" fmla="*/ 3837270 h 3837270"/>
              <a:gd name="connsiteX2" fmla="*/ 0 w 6246994"/>
              <a:gd name="connsiteY2" fmla="*/ 3837270 h 3837270"/>
            </a:gdLst>
            <a:ahLst/>
            <a:cxnLst>
              <a:cxn ang="0">
                <a:pos x="connsiteX0" y="connsiteY0"/>
              </a:cxn>
              <a:cxn ang="0">
                <a:pos x="connsiteX1" y="connsiteY1"/>
              </a:cxn>
              <a:cxn ang="0">
                <a:pos x="connsiteX2" y="connsiteY2"/>
              </a:cxn>
            </a:cxnLst>
            <a:rect l="l" t="t" r="r" b="b"/>
            <a:pathLst>
              <a:path w="6246994" h="3837270">
                <a:moveTo>
                  <a:pt x="3111940" y="0"/>
                </a:moveTo>
                <a:lnTo>
                  <a:pt x="6246994" y="3837270"/>
                </a:lnTo>
                <a:lnTo>
                  <a:pt x="0" y="3837270"/>
                </a:lnTo>
                <a:close/>
              </a:path>
            </a:pathLst>
          </a:custGeom>
          <a:solidFill>
            <a:schemeClr val="bg1">
              <a:lumMod val="85000"/>
              <a:alpha val="50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13" name="图片占位符 12"/>
          <p:cNvSpPr>
            <a:spLocks noGrp="1"/>
          </p:cNvSpPr>
          <p:nvPr>
            <p:ph type="pic" sz="quarter" idx="13" hasCustomPrompt="1"/>
          </p:nvPr>
        </p:nvSpPr>
        <p:spPr>
          <a:xfrm>
            <a:off x="3321014" y="636338"/>
            <a:ext cx="5563906" cy="3417677"/>
          </a:xfrm>
          <a:custGeom>
            <a:avLst/>
            <a:gdLst>
              <a:gd name="connsiteX0" fmla="*/ 0 w 6246994"/>
              <a:gd name="connsiteY0" fmla="*/ 0 h 3837270"/>
              <a:gd name="connsiteX1" fmla="*/ 6246994 w 6246994"/>
              <a:gd name="connsiteY1" fmla="*/ 0 h 3837270"/>
              <a:gd name="connsiteX2" fmla="*/ 3135054 w 6246994"/>
              <a:gd name="connsiteY2" fmla="*/ 3837270 h 3837270"/>
            </a:gdLst>
            <a:ahLst/>
            <a:cxnLst>
              <a:cxn ang="0">
                <a:pos x="connsiteX0" y="connsiteY0"/>
              </a:cxn>
              <a:cxn ang="0">
                <a:pos x="connsiteX1" y="connsiteY1"/>
              </a:cxn>
              <a:cxn ang="0">
                <a:pos x="connsiteX2" y="connsiteY2"/>
              </a:cxn>
            </a:cxnLst>
            <a:rect l="l" t="t" r="r" b="b"/>
            <a:pathLst>
              <a:path w="6246994" h="3837270">
                <a:moveTo>
                  <a:pt x="0" y="0"/>
                </a:moveTo>
                <a:lnTo>
                  <a:pt x="6246994" y="0"/>
                </a:lnTo>
                <a:lnTo>
                  <a:pt x="3135054" y="3837270"/>
                </a:lnTo>
                <a:close/>
              </a:path>
            </a:pathLst>
          </a:custGeom>
          <a:solidFill>
            <a:schemeClr val="bg1">
              <a:lumMod val="85000"/>
              <a:alpha val="50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8" fill="hold" grpId="0" nodeType="afterEffect" p14:presetBounceEnd="26000">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14:bounceEnd="26000">
                                          <p:cBhvr additive="base">
                                            <p:cTn id="17" dur="750" fill="hold"/>
                                            <p:tgtEl>
                                              <p:spTgt spid="13"/>
                                            </p:tgtEl>
                                            <p:attrNameLst>
                                              <p:attrName>ppt_x</p:attrName>
                                            </p:attrNameLst>
                                          </p:cBhvr>
                                          <p:tavLst>
                                            <p:tav tm="0">
                                              <p:val>
                                                <p:strVal val="0-#ppt_w/2"/>
                                              </p:val>
                                            </p:tav>
                                            <p:tav tm="100000">
                                              <p:val>
                                                <p:strVal val="#ppt_x"/>
                                              </p:val>
                                            </p:tav>
                                          </p:tavLst>
                                        </p:anim>
                                        <p:anim calcmode="lin" valueType="num" p14:bounceEnd="26000">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26000">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14:bounceEnd="26000">
                                          <p:cBhvr additive="base">
                                            <p:cTn id="21" dur="750" fill="hold"/>
                                            <p:tgtEl>
                                              <p:spTgt spid="10"/>
                                            </p:tgtEl>
                                            <p:attrNameLst>
                                              <p:attrName>ppt_x</p:attrName>
                                            </p:attrNameLst>
                                          </p:cBhvr>
                                          <p:tavLst>
                                            <p:tav tm="0">
                                              <p:val>
                                                <p:strVal val="1+#ppt_w/2"/>
                                              </p:val>
                                            </p:tav>
                                            <p:tav tm="100000">
                                              <p:val>
                                                <p:strVal val="#ppt_x"/>
                                              </p:val>
                                            </p:tav>
                                          </p:tavLst>
                                        </p:anim>
                                        <p:anim calcmode="lin" valueType="num" p14:bounceEnd="26000">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8" fill="hold" grpId="0" nodeType="afterEffect">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0-#ppt_w/2"/>
                                              </p:val>
                                            </p:tav>
                                            <p:tav tm="100000">
                                              <p:val>
                                                <p:strVal val="#ppt_x"/>
                                              </p:val>
                                            </p:tav>
                                          </p:tavLst>
                                        </p:anim>
                                        <p:anim calcmode="lin" valueType="num">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750" fill="hold"/>
                                            <p:tgtEl>
                                              <p:spTgt spid="10"/>
                                            </p:tgtEl>
                                            <p:attrNameLst>
                                              <p:attrName>ppt_x</p:attrName>
                                            </p:attrNameLst>
                                          </p:cBhvr>
                                          <p:tavLst>
                                            <p:tav tm="0">
                                              <p:val>
                                                <p:strVal val="1+#ppt_w/2"/>
                                              </p:val>
                                            </p:tav>
                                            <p:tav tm="100000">
                                              <p:val>
                                                <p:strVal val="#ppt_x"/>
                                              </p:val>
                                            </p:tav>
                                          </p:tavLst>
                                        </p:anim>
                                        <p:anim calcmode="lin" valueType="num">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5" name="矩形 4"/>
          <p:cNvSpPr/>
          <p:nvPr userDrawn="1"/>
        </p:nvSpPr>
        <p:spPr>
          <a:xfrm>
            <a:off x="996972" y="4329000"/>
            <a:ext cx="2012999" cy="177927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248278" y="4639605"/>
            <a:ext cx="227035" cy="22703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1" hasCustomPrompt="1"/>
          </p:nvPr>
        </p:nvSpPr>
        <p:spPr>
          <a:xfrm>
            <a:off x="1148501" y="1622236"/>
            <a:ext cx="1684350" cy="1697412"/>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3" name="图片占位符 7"/>
          <p:cNvSpPr>
            <a:spLocks noGrp="1"/>
          </p:cNvSpPr>
          <p:nvPr>
            <p:ph type="pic" sz="quarter" idx="12" hasCustomPrompt="1"/>
          </p:nvPr>
        </p:nvSpPr>
        <p:spPr>
          <a:xfrm>
            <a:off x="2482471" y="2932177"/>
            <a:ext cx="1684350" cy="1407085"/>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4" name="图片占位符 7"/>
          <p:cNvSpPr>
            <a:spLocks noGrp="1"/>
          </p:cNvSpPr>
          <p:nvPr>
            <p:ph type="pic" sz="quarter" idx="13" hasCustomPrompt="1"/>
          </p:nvPr>
        </p:nvSpPr>
        <p:spPr>
          <a:xfrm>
            <a:off x="884750" y="3915645"/>
            <a:ext cx="1948100" cy="2061471"/>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7"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900" decel="100000" fill="hold"/>
                                        <p:tgtEl>
                                          <p:spTgt spid="1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900" decel="100000" fill="hold"/>
                                        <p:tgtEl>
                                          <p:spTgt spid="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0" presetClass="path" presetSubtype="0" accel="50000" decel="50000" fill="hold" grpId="1" nodeType="withEffect">
                                  <p:stCondLst>
                                    <p:cond delay="900"/>
                                  </p:stCondLst>
                                  <p:childTnLst>
                                    <p:animMotion origin="layout" path="M -1.04167E-6 4.81481E-6 C -0.07396 -0.01204 -0.14453 -0.01551 -0.22174 -0.03565 C -0.30768 -0.05394 -0.34492 -0.07639 -0.40612 -0.0963 " pathEditMode="relative" rAng="0" ptsTypes="AAA">
                                      <p:cBhvr>
                                        <p:cTn id="30" dur="1000" spd="-100000" fill="hold"/>
                                        <p:tgtEl>
                                          <p:spTgt spid="12"/>
                                        </p:tgtEl>
                                        <p:attrNameLst>
                                          <p:attrName>ppt_x</p:attrName>
                                          <p:attrName>ppt_y</p:attrName>
                                        </p:attrNameLst>
                                      </p:cBhvr>
                                      <p:rCtr x="-20299" y="-4815"/>
                                    </p:animMotion>
                                  </p:childTnLst>
                                </p:cTn>
                              </p:par>
                              <p:par>
                                <p:cTn id="31" presetID="10" presetClass="entr" presetSubtype="0" fill="hold" grpId="0" nodeType="withEffect">
                                  <p:stCondLst>
                                    <p:cond delay="1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0" presetClass="path" presetSubtype="0" accel="50000" decel="50000" fill="hold" grpId="1" nodeType="withEffect">
                                  <p:stCondLst>
                                    <p:cond delay="1000"/>
                                  </p:stCondLst>
                                  <p:childTnLst>
                                    <p:animMotion origin="layout" path="M 3.75E-6 -2.59259E-6 C -0.07396 -0.01203 -0.14453 -0.01551 -0.22175 -0.03565 C -0.30769 -0.05393 -0.34493 -0.07639 -0.40612 -0.09629 " pathEditMode="relative" rAng="0" ptsTypes="AAA">
                                      <p:cBhvr>
                                        <p:cTn id="35" dur="1000" spd="-100000" fill="hold"/>
                                        <p:tgtEl>
                                          <p:spTgt spid="13"/>
                                        </p:tgtEl>
                                        <p:attrNameLst>
                                          <p:attrName>ppt_x</p:attrName>
                                          <p:attrName>ppt_y</p:attrName>
                                        </p:attrNameLst>
                                      </p:cBhvr>
                                      <p:rCtr x="-20313" y="-4815"/>
                                    </p:animMotion>
                                  </p:childTnLst>
                                </p:cTn>
                              </p:par>
                              <p:par>
                                <p:cTn id="36" presetID="10" presetClass="entr" presetSubtype="0" fill="hold" grpId="0" nodeType="withEffect">
                                  <p:stCondLst>
                                    <p:cond delay="75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0" presetClass="path" presetSubtype="0" accel="50000" decel="50000" fill="hold" grpId="1" nodeType="withEffect">
                                  <p:stCondLst>
                                    <p:cond delay="750"/>
                                  </p:stCondLst>
                                  <p:childTnLst>
                                    <p:animMotion origin="layout" path="M -3.75E-6 3.7037E-6 C -0.07395 -0.01204 -0.14453 -0.01551 -0.22174 -0.03565 C -0.30768 -0.05394 -0.34492 -0.07639 -0.40612 -0.0963 " pathEditMode="relative" rAng="0" ptsTypes="AAA">
                                      <p:cBhvr>
                                        <p:cTn id="40" dur="1000" spd="-100000" fill="hold"/>
                                        <p:tgtEl>
                                          <p:spTgt spid="14"/>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2" grpId="1" animBg="1"/>
      <p:bldP spid="13" grpId="0" animBg="1"/>
      <p:bldP spid="13" grpId="1" animBg="1"/>
      <p:bldP spid="14" grpId="0" animBg="1"/>
      <p:bldP spid="14" grpId="1" animBg="1"/>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05871" y="0"/>
            <a:ext cx="3726180" cy="7452360"/>
          </a:xfrm>
          <a:prstGeom prst="rect">
            <a:avLst/>
          </a:prstGeom>
        </p:spPr>
      </p:pic>
      <p:pic>
        <p:nvPicPr>
          <p:cNvPr id="4" name="图片 3"/>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tretch>
            <a:fillRect/>
          </a:stretch>
        </p:blipFill>
        <p:spPr>
          <a:xfrm>
            <a:off x="8852055" y="1605280"/>
            <a:ext cx="3978161" cy="5712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750"/>
                            </p:stCondLst>
                            <p:childTnLst>
                              <p:par>
                                <p:cTn id="9" presetID="22" presetClass="entr" presetSubtype="1"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560015" y="1920025"/>
            <a:ext cx="3718144" cy="433030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0" presetClass="path" presetSubtype="0" accel="50000" decel="50000" fill="hold" grpId="1" nodeType="withEffect">
                                  <p:stCondLst>
                                    <p:cond delay="750"/>
                                  </p:stCondLst>
                                  <p:childTnLst>
                                    <p:animMotion origin="layout" path="M 2.5E-6 -1.85185E-6 C -0.07396 -0.01204 -0.14453 -0.01551 -0.22175 -0.03565 C -0.30768 -0.05393 -0.34492 -0.07639 -0.40612 -0.09629 " pathEditMode="relative" rAng="0" ptsTypes="AAA">
                                      <p:cBhvr>
                                        <p:cTn id="18" dur="1000" spd="-100000" fill="hold"/>
                                        <p:tgtEl>
                                          <p:spTgt spid="5"/>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1481559" y="2025571"/>
            <a:ext cx="9375493" cy="1562581"/>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50" presetClass="entr" presetSubtype="0" decel="10000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3"/>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5" name="矩形 4"/>
          <p:cNvSpPr/>
          <p:nvPr userDrawn="1"/>
        </p:nvSpPr>
        <p:spPr>
          <a:xfrm>
            <a:off x="7992243" y="4374722"/>
            <a:ext cx="2310514" cy="18425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886159" y="4848824"/>
            <a:ext cx="190500" cy="19050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076659" y="5033054"/>
            <a:ext cx="311820" cy="31182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2" hasCustomPrompt="1"/>
          </p:nvPr>
        </p:nvSpPr>
        <p:spPr>
          <a:xfrm>
            <a:off x="7898260" y="3729823"/>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1" name="图片占位符 7"/>
          <p:cNvSpPr>
            <a:spLocks noGrp="1"/>
          </p:cNvSpPr>
          <p:nvPr>
            <p:ph type="pic" sz="quarter" idx="11" hasCustomPrompt="1"/>
          </p:nvPr>
        </p:nvSpPr>
        <p:spPr>
          <a:xfrm>
            <a:off x="9245247" y="2180794"/>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0" presetClass="path" presetSubtype="0" accel="50000" decel="50000" fill="hold" grpId="1" nodeType="withEffect">
                                  <p:stCondLst>
                                    <p:cond delay="750"/>
                                  </p:stCondLst>
                                  <p:childTnLst>
                                    <p:animMotion origin="layout" path="M 4.16667E-6 2.59259E-6 C 0.03958 -0.01991 0.07773 -0.02547 0.11927 -0.05857 C 0.16549 -0.08843 0.18554 -0.12547 0.21888 -0.15787 " pathEditMode="relative" rAng="0" ptsTypes="AAA">
                                      <p:cBhvr>
                                        <p:cTn id="31" dur="1000" spd="-100000" fill="hold"/>
                                        <p:tgtEl>
                                          <p:spTgt spid="11"/>
                                        </p:tgtEl>
                                        <p:attrNameLst>
                                          <p:attrName>ppt_x</p:attrName>
                                          <p:attrName>ppt_y</p:attrName>
                                        </p:attrNameLst>
                                      </p:cBhvr>
                                      <p:rCtr x="10938" y="-7894"/>
                                    </p:animMotion>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0" presetClass="path" presetSubtype="0" accel="50000" decel="50000" fill="hold" grpId="1" nodeType="withEffect">
                                  <p:stCondLst>
                                    <p:cond delay="900"/>
                                  </p:stCondLst>
                                  <p:childTnLst>
                                    <p:animMotion origin="layout" path="M 8.33333E-7 -1.85185E-6 C 0.05221 -0.02153 0.10208 -0.02754 0.15651 -0.06319 C 0.21732 -0.0956 0.24362 -0.13541 0.28685 -0.1706 " pathEditMode="relative" rAng="0" ptsTypes="AAA">
                                      <p:cBhvr>
                                        <p:cTn id="36" dur="1000" spd="-100000" fill="hold"/>
                                        <p:tgtEl>
                                          <p:spTgt spid="12"/>
                                        </p:tgtEl>
                                        <p:attrNameLst>
                                          <p:attrName>ppt_x</p:attrName>
                                          <p:attrName>ppt_y</p:attrName>
                                        </p:attrNameLst>
                                      </p:cBhvr>
                                      <p:rCtr x="14336"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9" grpId="0" animBg="1"/>
      <p:bldP spid="10" grpId="0" animBg="1"/>
      <p:bldP spid="12" grpId="0" animBg="1"/>
      <p:bldP spid="12" grpId="1" animBg="1"/>
      <p:bldP spid="11" grpId="0" animBg="1"/>
      <p:bldP spid="11"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tretch>
            <a:fillRect/>
          </a:stretch>
        </p:blipFill>
        <p:spPr>
          <a:xfrm rot="21405163">
            <a:off x="213360" y="1680656"/>
            <a:ext cx="12192000" cy="68494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lum bright="20000"/>
          </a:blip>
          <a:stretch>
            <a:fillRect/>
          </a:stretch>
        </p:blipFill>
        <p:spPr>
          <a:xfrm rot="10800000">
            <a:off x="0" y="3152607"/>
            <a:ext cx="12192000" cy="19299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2907304"/>
          </a:xfrm>
          <a:prstGeom prst="rect">
            <a:avLst/>
          </a:prstGeom>
        </p:spPr>
      </p:pic>
      <p:sp>
        <p:nvSpPr>
          <p:cNvPr id="7" name="矩形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1" y="1405171"/>
            <a:ext cx="12192000" cy="3669174"/>
          </a:xfrm>
          <a:prstGeom prst="rect">
            <a:avLst/>
          </a:prstGeom>
        </p:spPr>
      </p:pic>
      <p:sp>
        <p:nvSpPr>
          <p:cNvPr id="7" name="矩形 6"/>
          <p:cNvSpPr/>
          <p:nvPr userDrawn="1"/>
        </p:nvSpPr>
        <p:spPr>
          <a:xfrm>
            <a:off x="0" y="0"/>
            <a:ext cx="12192000" cy="6858000"/>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775970"/>
            <a:ext cx="12192000" cy="5306060"/>
          </a:xfrm>
          <a:prstGeom prst="rect">
            <a:avLst/>
          </a:prstGeom>
        </p:spPr>
      </p:pic>
      <p:sp>
        <p:nvSpPr>
          <p:cNvPr id="7" name="矩形 6"/>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3" name="Picture Placeholder 13"/>
          <p:cNvSpPr>
            <a:spLocks noGrp="1"/>
          </p:cNvSpPr>
          <p:nvPr>
            <p:ph type="pic" sz="quarter" idx="58" hasCustomPrompt="1"/>
          </p:nvPr>
        </p:nvSpPr>
        <p:spPr>
          <a:xfrm>
            <a:off x="7352482" y="2803411"/>
            <a:ext cx="3579677" cy="2242856"/>
          </a:xfrm>
          <a:prstGeom prst="rect">
            <a:avLst/>
          </a:prstGeom>
          <a:solidFill>
            <a:schemeClr val="bg1">
              <a:lumMod val="85000"/>
            </a:schemeClr>
          </a:solidFill>
          <a:ln>
            <a:noFill/>
          </a:ln>
        </p:spPr>
        <p:txBody>
          <a:bodyPr wrap="square">
            <a:noAutofit/>
          </a:bodyPr>
          <a:lstStyle>
            <a:lvl1pPr>
              <a:defRPr lang="en-US" dirty="0"/>
            </a:lvl1pPr>
          </a:lstStyle>
          <a:p>
            <a:pPr marL="0" lvl="0" indent="0" algn="ctr">
              <a:buNone/>
            </a:pPr>
            <a:r>
              <a:rPr lang="zh-CN" altLang="en-US" dirty="0"/>
              <a:t>点击添加图片</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30000" fill="hold" grpId="1" nodeType="withEffect">
                                  <p:stCondLst>
                                    <p:cond delay="750"/>
                                  </p:stCondLst>
                                  <p:childTnLst>
                                    <p:animMotion origin="layout" path="M -0.22344 -0.2456 L 4.16667E-7 -2.22222E-6 " pathEditMode="relative" rAng="0" ptsTypes="AA">
                                      <p:cBhvr>
                                        <p:cTn id="9" dur="1000" fill="hold"/>
                                        <p:tgtEl>
                                          <p:spTgt spid="3"/>
                                        </p:tgtEl>
                                        <p:attrNameLst>
                                          <p:attrName>ppt_x</p:attrName>
                                          <p:attrName>ppt_y</p:attrName>
                                        </p:attrNameLst>
                                      </p:cBhvr>
                                      <p:rCtr x="11172" y="12269"/>
                                    </p:animMotion>
                                  </p:childTnLst>
                                </p:cTn>
                              </p:par>
                              <p:par>
                                <p:cTn id="10" presetID="6" presetClass="emph" presetSubtype="0" decel="30000" fill="hold" grpId="2" nodeType="withEffect">
                                  <p:stCondLst>
                                    <p:cond delay="750"/>
                                  </p:stCondLst>
                                  <p:childTnLst>
                                    <p:animScale>
                                      <p:cBhvr>
                                        <p:cTn id="11" dur="1000" fill="hold"/>
                                        <p:tgtEl>
                                          <p:spTgt spid="3"/>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8"/>
          <p:cNvSpPr>
            <a:spLocks noGrp="1"/>
          </p:cNvSpPr>
          <p:nvPr>
            <p:ph type="pic" sz="quarter" idx="11" hasCustomPrompt="1"/>
          </p:nvPr>
        </p:nvSpPr>
        <p:spPr>
          <a:xfrm>
            <a:off x="5000243" y="2247900"/>
            <a:ext cx="7191757" cy="4610100"/>
          </a:xfrm>
          <a:custGeom>
            <a:avLst/>
            <a:gdLst>
              <a:gd name="connsiteX0" fmla="*/ 5209088 w 10418176"/>
              <a:gd name="connsiteY0" fmla="*/ 0 h 5209089"/>
              <a:gd name="connsiteX1" fmla="*/ 10418176 w 10418176"/>
              <a:gd name="connsiteY1" fmla="*/ 5209089 h 5209089"/>
              <a:gd name="connsiteX2" fmla="*/ 0 w 10418176"/>
              <a:gd name="connsiteY2" fmla="*/ 5209089 h 5209089"/>
            </a:gdLst>
            <a:ahLst/>
            <a:cxnLst>
              <a:cxn ang="0">
                <a:pos x="connsiteX0" y="connsiteY0"/>
              </a:cxn>
              <a:cxn ang="0">
                <a:pos x="connsiteX1" y="connsiteY1"/>
              </a:cxn>
              <a:cxn ang="0">
                <a:pos x="connsiteX2" y="connsiteY2"/>
              </a:cxn>
            </a:cxnLst>
            <a:rect l="l" t="t" r="r" b="b"/>
            <a:pathLst>
              <a:path w="10418176" h="5209089">
                <a:moveTo>
                  <a:pt x="5209088" y="0"/>
                </a:moveTo>
                <a:lnTo>
                  <a:pt x="10418176" y="5209089"/>
                </a:lnTo>
                <a:lnTo>
                  <a:pt x="0" y="5209089"/>
                </a:lnTo>
                <a:close/>
              </a:path>
            </a:pathLst>
          </a:cu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0" y="0"/>
            <a:ext cx="6985483" cy="4636520"/>
          </a:xfrm>
          <a:custGeom>
            <a:avLst/>
            <a:gdLst>
              <a:gd name="connsiteX0" fmla="*/ 0 w 6217069"/>
              <a:gd name="connsiteY0" fmla="*/ 0 h 3108535"/>
              <a:gd name="connsiteX1" fmla="*/ 6217069 w 6217069"/>
              <a:gd name="connsiteY1" fmla="*/ 0 h 3108535"/>
              <a:gd name="connsiteX2" fmla="*/ 3108535 w 6217069"/>
              <a:gd name="connsiteY2" fmla="*/ 3108535 h 3108535"/>
            </a:gdLst>
            <a:ahLst/>
            <a:cxnLst>
              <a:cxn ang="0">
                <a:pos x="connsiteX0" y="connsiteY0"/>
              </a:cxn>
              <a:cxn ang="0">
                <a:pos x="connsiteX1" y="connsiteY1"/>
              </a:cxn>
              <a:cxn ang="0">
                <a:pos x="connsiteX2" y="connsiteY2"/>
              </a:cxn>
            </a:cxnLst>
            <a:rect l="l" t="t" r="r" b="b"/>
            <a:pathLst>
              <a:path w="6217069" h="3108535">
                <a:moveTo>
                  <a:pt x="0" y="0"/>
                </a:moveTo>
                <a:lnTo>
                  <a:pt x="6217069" y="0"/>
                </a:lnTo>
                <a:lnTo>
                  <a:pt x="3108535" y="3108535"/>
                </a:lnTo>
                <a:close/>
              </a:path>
            </a:pathLst>
          </a:cu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8.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78422" y="3173370"/>
            <a:ext cx="8042118" cy="707886"/>
          </a:xfrm>
          <a:prstGeom prst="rect">
            <a:avLst/>
          </a:prstGeom>
          <a:noFill/>
        </p:spPr>
        <p:txBody>
          <a:bodyPr vert="horz" wrap="square" rtlCol="0">
            <a:spAutoFit/>
          </a:bodyPr>
          <a:lstStyle/>
          <a:p>
            <a:pPr algn="ctr"/>
            <a:r>
              <a:rPr lang="zh-CN" altLang="en-US" sz="4000" smtClean="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数据中心重复数据删除的性能优化</a:t>
            </a:r>
            <a:endParaRPr lang="zh-CN" altLang="en-US"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20" name="矩形 19"/>
          <p:cNvSpPr/>
          <p:nvPr/>
        </p:nvSpPr>
        <p:spPr>
          <a:xfrm>
            <a:off x="6377727" y="4903455"/>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2" name="文本框 21"/>
          <p:cNvSpPr txBox="1"/>
          <p:nvPr/>
        </p:nvSpPr>
        <p:spPr>
          <a:xfrm>
            <a:off x="6546416" y="4796725"/>
            <a:ext cx="1990090" cy="368300"/>
          </a:xfrm>
          <a:prstGeom prst="rect">
            <a:avLst/>
          </a:prstGeom>
          <a:noFill/>
        </p:spPr>
        <p:txBody>
          <a:bodyPr wrap="square" rtlCol="0">
            <a:spAutoFit/>
          </a:bodyPr>
          <a:lstStyle/>
          <a:p>
            <a:r>
              <a:rPr lang="zh-CN" altLang="en-US" smtClean="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姓名：严伟杰</a:t>
            </a:r>
            <a:endPar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4" name="矩形 23"/>
          <p:cNvSpPr/>
          <p:nvPr/>
        </p:nvSpPr>
        <p:spPr>
          <a:xfrm>
            <a:off x="8536506" y="4901815"/>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6" name="文本框 25"/>
          <p:cNvSpPr txBox="1"/>
          <p:nvPr/>
        </p:nvSpPr>
        <p:spPr>
          <a:xfrm>
            <a:off x="8700178" y="4796725"/>
            <a:ext cx="2345305" cy="369332"/>
          </a:xfrm>
          <a:prstGeom prst="rect">
            <a:avLst/>
          </a:prstGeom>
          <a:noFill/>
        </p:spPr>
        <p:txBody>
          <a:bodyPr wrap="square" rtlCol="0">
            <a:spAutoFit/>
          </a:bodyPr>
          <a:lstStyle/>
          <a:p>
            <a:r>
              <a:rPr lang="zh-CN" altLang="en-US" smtClean="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学号：</a:t>
            </a:r>
            <a:r>
              <a:rPr lang="en-US" altLang="zh-CN" smtClean="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M202073162</a:t>
            </a:r>
            <a:endParaRPr lang="en-US" altLang="zh-CN"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7" name="直接连接符 26"/>
          <p:cNvCxnSpPr/>
          <p:nvPr/>
        </p:nvCxnSpPr>
        <p:spPr>
          <a:xfrm flipH="1">
            <a:off x="3278421" y="3967810"/>
            <a:ext cx="8042118"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pic>
        <p:nvPicPr>
          <p:cNvPr id="2" name="图片 1" descr="/Users/wangpeijia/Downloads/u=1020470107,846097834&amp;fm=26&amp;gp=0.jpg.pngu=1020470107,846097834&amp;fm=26&amp;gp=0.jpg"/>
          <p:cNvPicPr>
            <a:picLocks noChangeAspect="1"/>
          </p:cNvPicPr>
          <p:nvPr/>
        </p:nvPicPr>
        <p:blipFill>
          <a:blip r:embed="rId3">
            <a:grayscl/>
          </a:blip>
          <a:srcRect/>
          <a:stretch>
            <a:fillRect/>
          </a:stretch>
        </p:blipFill>
        <p:spPr>
          <a:xfrm>
            <a:off x="7674610" y="486410"/>
            <a:ext cx="3818255" cy="113347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Effect transition="in" filter="fade">
                                      <p:cBhvr>
                                        <p:cTn id="13" dur="1000"/>
                                        <p:tgtEl>
                                          <p:spTgt spid="5"/>
                                        </p:tgtEl>
                                      </p:cBhvr>
                                    </p:animEffect>
                                  </p:childTnLst>
                                </p:cTn>
                              </p:par>
                            </p:childTnLst>
                          </p:cTn>
                        </p:par>
                        <p:par>
                          <p:cTn id="14" fill="hold">
                            <p:stCondLst>
                              <p:cond delay="3400"/>
                            </p:stCondLst>
                            <p:childTnLst>
                              <p:par>
                                <p:cTn id="15" presetID="17" presetClass="entr" presetSubtype="1"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750" fill="hold"/>
                                        <p:tgtEl>
                                          <p:spTgt spid="20"/>
                                        </p:tgtEl>
                                        <p:attrNameLst>
                                          <p:attrName>ppt_x</p:attrName>
                                        </p:attrNameLst>
                                      </p:cBhvr>
                                      <p:tavLst>
                                        <p:tav tm="0">
                                          <p:val>
                                            <p:strVal val="#ppt_x"/>
                                          </p:val>
                                        </p:tav>
                                        <p:tav tm="100000">
                                          <p:val>
                                            <p:strVal val="#ppt_x"/>
                                          </p:val>
                                        </p:tav>
                                      </p:tavLst>
                                    </p:anim>
                                    <p:anim calcmode="lin" valueType="num">
                                      <p:cBhvr>
                                        <p:cTn id="18" dur="750" fill="hold"/>
                                        <p:tgtEl>
                                          <p:spTgt spid="20"/>
                                        </p:tgtEl>
                                        <p:attrNameLst>
                                          <p:attrName>ppt_y</p:attrName>
                                        </p:attrNameLst>
                                      </p:cBhvr>
                                      <p:tavLst>
                                        <p:tav tm="0">
                                          <p:val>
                                            <p:strVal val="#ppt_y-#ppt_h/2"/>
                                          </p:val>
                                        </p:tav>
                                        <p:tav tm="100000">
                                          <p:val>
                                            <p:strVal val="#ppt_y"/>
                                          </p:val>
                                        </p:tav>
                                      </p:tavLst>
                                    </p:anim>
                                    <p:anim calcmode="lin" valueType="num">
                                      <p:cBhvr>
                                        <p:cTn id="19" dur="750" fill="hold"/>
                                        <p:tgtEl>
                                          <p:spTgt spid="20"/>
                                        </p:tgtEl>
                                        <p:attrNameLst>
                                          <p:attrName>ppt_w</p:attrName>
                                        </p:attrNameLst>
                                      </p:cBhvr>
                                      <p:tavLst>
                                        <p:tav tm="0">
                                          <p:val>
                                            <p:strVal val="#ppt_w"/>
                                          </p:val>
                                        </p:tav>
                                        <p:tav tm="100000">
                                          <p:val>
                                            <p:strVal val="#ppt_w"/>
                                          </p:val>
                                        </p:tav>
                                      </p:tavLst>
                                    </p:anim>
                                    <p:anim calcmode="lin" valueType="num">
                                      <p:cBhvr>
                                        <p:cTn id="20" dur="750" fill="hold"/>
                                        <p:tgtEl>
                                          <p:spTgt spid="20"/>
                                        </p:tgtEl>
                                        <p:attrNameLst>
                                          <p:attrName>ppt_h</p:attrName>
                                        </p:attrNameLst>
                                      </p:cBhvr>
                                      <p:tavLst>
                                        <p:tav tm="0">
                                          <p:val>
                                            <p:fltVal val="0"/>
                                          </p:val>
                                        </p:tav>
                                        <p:tav tm="100000">
                                          <p:val>
                                            <p:strVal val="#ppt_h"/>
                                          </p:val>
                                        </p:tav>
                                      </p:tavLst>
                                    </p:anim>
                                  </p:childTnLst>
                                </p:cTn>
                              </p:par>
                              <p:par>
                                <p:cTn id="21" presetID="22" presetClass="entr" presetSubtype="8" fill="hold" grpId="0" nodeType="withEffect">
                                  <p:stCondLst>
                                    <p:cond delay="55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750"/>
                                        <p:tgtEl>
                                          <p:spTgt spid="22"/>
                                        </p:tgtEl>
                                      </p:cBhvr>
                                    </p:animEffect>
                                  </p:childTnLst>
                                </p:cTn>
                              </p:par>
                              <p:par>
                                <p:cTn id="24" presetID="17" presetClass="entr" presetSubtype="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750" fill="hold"/>
                                        <p:tgtEl>
                                          <p:spTgt spid="24"/>
                                        </p:tgtEl>
                                        <p:attrNameLst>
                                          <p:attrName>ppt_x</p:attrName>
                                        </p:attrNameLst>
                                      </p:cBhvr>
                                      <p:tavLst>
                                        <p:tav tm="0">
                                          <p:val>
                                            <p:strVal val="#ppt_x"/>
                                          </p:val>
                                        </p:tav>
                                        <p:tav tm="100000">
                                          <p:val>
                                            <p:strVal val="#ppt_x"/>
                                          </p:val>
                                        </p:tav>
                                      </p:tavLst>
                                    </p:anim>
                                    <p:anim calcmode="lin" valueType="num">
                                      <p:cBhvr>
                                        <p:cTn id="27" dur="750" fill="hold"/>
                                        <p:tgtEl>
                                          <p:spTgt spid="24"/>
                                        </p:tgtEl>
                                        <p:attrNameLst>
                                          <p:attrName>ppt_y</p:attrName>
                                        </p:attrNameLst>
                                      </p:cBhvr>
                                      <p:tavLst>
                                        <p:tav tm="0">
                                          <p:val>
                                            <p:strVal val="#ppt_y-#ppt_h/2"/>
                                          </p:val>
                                        </p:tav>
                                        <p:tav tm="100000">
                                          <p:val>
                                            <p:strVal val="#ppt_y"/>
                                          </p:val>
                                        </p:tav>
                                      </p:tavLst>
                                    </p:anim>
                                    <p:anim calcmode="lin" valueType="num">
                                      <p:cBhvr>
                                        <p:cTn id="28" dur="750" fill="hold"/>
                                        <p:tgtEl>
                                          <p:spTgt spid="24"/>
                                        </p:tgtEl>
                                        <p:attrNameLst>
                                          <p:attrName>ppt_w</p:attrName>
                                        </p:attrNameLst>
                                      </p:cBhvr>
                                      <p:tavLst>
                                        <p:tav tm="0">
                                          <p:val>
                                            <p:strVal val="#ppt_w"/>
                                          </p:val>
                                        </p:tav>
                                        <p:tav tm="100000">
                                          <p:val>
                                            <p:strVal val="#ppt_w"/>
                                          </p:val>
                                        </p:tav>
                                      </p:tavLst>
                                    </p:anim>
                                    <p:anim calcmode="lin" valueType="num">
                                      <p:cBhvr>
                                        <p:cTn id="29" dur="750" fill="hold"/>
                                        <p:tgtEl>
                                          <p:spTgt spid="24"/>
                                        </p:tgtEl>
                                        <p:attrNameLst>
                                          <p:attrName>ppt_h</p:attrName>
                                        </p:attrNameLst>
                                      </p:cBhvr>
                                      <p:tavLst>
                                        <p:tav tm="0">
                                          <p:val>
                                            <p:fltVal val="0"/>
                                          </p:val>
                                        </p:tav>
                                        <p:tav tm="100000">
                                          <p:val>
                                            <p:strVal val="#ppt_h"/>
                                          </p:val>
                                        </p:tav>
                                      </p:tavLst>
                                    </p:anim>
                                  </p:childTnLst>
                                </p:cTn>
                              </p:par>
                              <p:par>
                                <p:cTn id="30" presetID="22" presetClass="entr" presetSubtype="8" fill="hold" grpId="0" nodeType="withEffect">
                                  <p:stCondLst>
                                    <p:cond delay="55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750"/>
                                        <p:tgtEl>
                                          <p:spTgt spid="26"/>
                                        </p:tgtEl>
                                      </p:cBhvr>
                                    </p:animEffect>
                                  </p:childTnLst>
                                </p:cTn>
                              </p:par>
                            </p:childTnLst>
                          </p:cTn>
                        </p:par>
                        <p:par>
                          <p:cTn id="33" fill="hold">
                            <p:stCondLst>
                              <p:cond delay="4700"/>
                            </p:stCondLst>
                            <p:childTnLst>
                              <p:par>
                                <p:cTn id="34" presetID="14" presetClass="entr" presetSubtype="1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randombar(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2" grpId="0"/>
      <p:bldP spid="24" grpId="0" animBg="1"/>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7253260" y="1976577"/>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7393450" y="1950340"/>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3</a:t>
            </a:r>
            <a:endParaRPr lang="zh-CN" altLang="en-US" sz="10500" dirty="0">
              <a:solidFill>
                <a:schemeClr val="bg1"/>
              </a:solidFill>
              <a:latin typeface="+mn-ea"/>
              <a:cs typeface="Arial" panose="020B0604020202020204" pitchFamily="34"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269" y="2745545"/>
            <a:ext cx="13181642" cy="2520744"/>
          </a:xfrm>
          <a:prstGeom prst="rect">
            <a:avLst/>
          </a:prstGeom>
        </p:spPr>
      </p:pic>
      <p:sp>
        <p:nvSpPr>
          <p:cNvPr id="10" name="矩形 9"/>
          <p:cNvSpPr/>
          <p:nvPr/>
        </p:nvSpPr>
        <p:spPr>
          <a:xfrm>
            <a:off x="1338044" y="2221856"/>
            <a:ext cx="5692805" cy="769441"/>
          </a:xfrm>
          <a:prstGeom prst="rect">
            <a:avLst/>
          </a:prstGeom>
          <a:noFill/>
        </p:spPr>
        <p:txBody>
          <a:bodyPr vert="horz" wrap="square" rtlCol="0">
            <a:spAutoFit/>
          </a:bodyPr>
          <a:lstStyle/>
          <a:p>
            <a:pPr algn="ctr"/>
            <a:r>
              <a:rPr lang="zh-CN" altLang="en-US" sz="4400" spc="300" smtClean="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基于差量压缩的优化</a:t>
            </a:r>
            <a:endParaRPr lang="zh-CN" altLang="en-US" sz="4400" spc="3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37"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900" decel="100000" fill="hold"/>
                                        <p:tgtEl>
                                          <p:spTgt spid="4"/>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4" presetID="37" presetClass="entr" presetSubtype="0" fill="hold" grpId="0" nodeType="withEffect">
                                  <p:stCondLst>
                                    <p:cond delay="1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900" decel="100000" fill="hold"/>
                                        <p:tgtEl>
                                          <p:spTgt spid="5"/>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0" fill="hold">
                            <p:stCondLst>
                              <p:cond delay="125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672676" y="3989647"/>
            <a:ext cx="11519324"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7" name="矩形 6"/>
          <p:cNvSpPr/>
          <p:nvPr/>
        </p:nvSpPr>
        <p:spPr>
          <a:xfrm rot="5400000">
            <a:off x="973089" y="3653940"/>
            <a:ext cx="45719" cy="6465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72676" y="4277299"/>
            <a:ext cx="2692531" cy="461665"/>
          </a:xfrm>
          <a:prstGeom prst="rect">
            <a:avLst/>
          </a:prstGeom>
        </p:spPr>
        <p:txBody>
          <a:bodyPr wrap="square">
            <a:spAutoFit/>
          </a:bodyPr>
          <a:lstStyle/>
          <a:p>
            <a:pPr algn="l">
              <a:buClrTx/>
              <a:buSzTx/>
              <a:buFontTx/>
              <a:defRPr/>
            </a:pPr>
            <a:r>
              <a:rPr lang="zh-CN" altLang="en-US" sz="1200" b="1" smtClean="0">
                <a:solidFill>
                  <a:schemeClr val="tx1">
                    <a:lumMod val="50000"/>
                    <a:lumOff val="50000"/>
                  </a:schemeClr>
                </a:solidFill>
                <a:latin typeface="+mn-ea"/>
                <a:cs typeface="Open Sans" panose="020B0606030504020204" pitchFamily="34" charset="0"/>
                <a:sym typeface="+mn-ea"/>
              </a:rPr>
              <a:t>对于高度相似的块，只存储块之间不同的部分</a:t>
            </a:r>
            <a:endParaRPr lang="en-US" altLang="zh-CN" sz="1200" b="1">
              <a:solidFill>
                <a:schemeClr val="tx1">
                  <a:lumMod val="50000"/>
                  <a:lumOff val="50000"/>
                </a:schemeClr>
              </a:solidFill>
              <a:latin typeface="+mn-ea"/>
              <a:cs typeface="Open Sans" panose="020B0606030504020204" pitchFamily="34" charset="0"/>
            </a:endParaRPr>
          </a:p>
        </p:txBody>
      </p:sp>
      <p:grpSp>
        <p:nvGrpSpPr>
          <p:cNvPr id="22" name="组合 21"/>
          <p:cNvGrpSpPr/>
          <p:nvPr/>
        </p:nvGrpSpPr>
        <p:grpSpPr>
          <a:xfrm>
            <a:off x="7873511" y="3917539"/>
            <a:ext cx="165065" cy="165065"/>
            <a:chOff x="4461164" y="3012970"/>
            <a:chExt cx="165065" cy="165065"/>
          </a:xfrm>
        </p:grpSpPr>
        <p:sp>
          <p:nvSpPr>
            <p:cNvPr id="19" name="椭圆 18"/>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6737627" y="4277209"/>
            <a:ext cx="2907673" cy="400110"/>
          </a:xfrm>
          <a:prstGeom prst="rect">
            <a:avLst/>
          </a:prstGeom>
          <a:noFill/>
        </p:spPr>
        <p:txBody>
          <a:bodyPr wrap="square" rtlCol="0">
            <a:spAutoFit/>
          </a:bodyPr>
          <a:lstStyle/>
          <a:p>
            <a:r>
              <a:rPr lang="zh-CN" altLang="en-US" sz="2000" b="1" smtClean="0">
                <a:solidFill>
                  <a:schemeClr val="tx1">
                    <a:lumMod val="85000"/>
                    <a:lumOff val="15000"/>
                  </a:schemeClr>
                </a:solidFill>
                <a:latin typeface="Open Sans" panose="020B0606030504020204" pitchFamily="34" charset="0"/>
                <a:ea typeface="微软雅黑" panose="020B0503020204020204" pitchFamily="34" charset="-122"/>
              </a:rPr>
              <a:t>瓶颈环节：相似度计算</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397246" y="246333"/>
            <a:ext cx="1480322" cy="369332"/>
          </a:xfrm>
          <a:prstGeom prst="rect">
            <a:avLst/>
          </a:prstGeom>
          <a:noFill/>
        </p:spPr>
        <p:txBody>
          <a:bodyPr wrap="square" rtlCol="0">
            <a:spAutoFit/>
          </a:bodyPr>
          <a:lstStyle/>
          <a:p>
            <a:r>
              <a:rPr lang="zh-CN" altLang="en-US" spc="300" smtClean="0">
                <a:solidFill>
                  <a:schemeClr val="bg1"/>
                </a:solidFill>
                <a:latin typeface="+mj-ea"/>
                <a:ea typeface="+mj-ea"/>
              </a:rPr>
              <a:t>差量压缩</a:t>
            </a:r>
            <a:endParaRPr lang="zh-CN" altLang="en-US" sz="1200" spc="300" dirty="0">
              <a:solidFill>
                <a:schemeClr val="bg1"/>
              </a:solidFill>
              <a:latin typeface="+mj-ea"/>
            </a:endParaRPr>
          </a:p>
        </p:txBody>
      </p:sp>
      <p:sp>
        <p:nvSpPr>
          <p:cNvPr id="40" name="文本框 39"/>
          <p:cNvSpPr txBox="1"/>
          <p:nvPr/>
        </p:nvSpPr>
        <p:spPr>
          <a:xfrm>
            <a:off x="554860" y="2414661"/>
            <a:ext cx="3312559" cy="523220"/>
          </a:xfrm>
          <a:prstGeom prst="rect">
            <a:avLst/>
          </a:prstGeom>
          <a:noFill/>
        </p:spPr>
        <p:txBody>
          <a:bodyPr wrap="square" rtlCol="0">
            <a:spAutoFit/>
          </a:bodyPr>
          <a:lstStyle/>
          <a:p>
            <a:r>
              <a:rPr lang="zh-CN" altLang="en-US" sz="2800" b="1">
                <a:latin typeface="+mj-ea"/>
                <a:ea typeface="+mj-ea"/>
              </a:rPr>
              <a:t>差</a:t>
            </a:r>
            <a:r>
              <a:rPr lang="zh-CN" altLang="en-US" sz="2800" b="1" smtClean="0">
                <a:latin typeface="+mj-ea"/>
                <a:ea typeface="+mj-ea"/>
              </a:rPr>
              <a:t>量压缩介绍</a:t>
            </a:r>
            <a:endParaRPr lang="zh-CN" altLang="en-US" sz="2800" b="1" dirty="0">
              <a:latin typeface="+mj-ea"/>
              <a:ea typeface="+mj-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253" y="1192206"/>
            <a:ext cx="4235583" cy="2353774"/>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7627" y="4871924"/>
            <a:ext cx="2695154" cy="1754356"/>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650"/>
                            </p:stCondLst>
                            <p:childTnLst>
                              <p:par>
                                <p:cTn id="11" presetID="49" presetClass="entr" presetSubtype="0" decel="10000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900" decel="100000" fill="hold"/>
                                        <p:tgtEl>
                                          <p:spTgt spid="2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31" fill="hold">
                            <p:stCondLst>
                              <p:cond delay="1650"/>
                            </p:stCondLst>
                            <p:childTnLst>
                              <p:par>
                                <p:cTn id="32" presetID="47" presetClass="entr" presetSubtype="0"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250"/>
                                  </p:stCondLst>
                                  <p:iterate type="lt">
                                    <p:tmPct val="10000"/>
                                  </p:iterate>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par>
                                <p:cTn id="42" presetID="42" presetClass="entr" presetSubtype="0" fill="hold" nodeType="withEffect">
                                  <p:stCondLst>
                                    <p:cond delay="25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1000"/>
                                        <p:tgtEl>
                                          <p:spTgt spid="4"/>
                                        </p:tgtEl>
                                      </p:cBhvr>
                                    </p:animEffect>
                                    <p:anim calcmode="lin" valueType="num">
                                      <p:cBhvr>
                                        <p:cTn id="45" dur="1000" fill="hold"/>
                                        <p:tgtEl>
                                          <p:spTgt spid="4"/>
                                        </p:tgtEl>
                                        <p:attrNameLst>
                                          <p:attrName>ppt_x</p:attrName>
                                        </p:attrNameLst>
                                      </p:cBhvr>
                                      <p:tavLst>
                                        <p:tav tm="0">
                                          <p:val>
                                            <p:strVal val="#ppt_x"/>
                                          </p:val>
                                        </p:tav>
                                        <p:tav tm="100000">
                                          <p:val>
                                            <p:strVal val="#ppt_x"/>
                                          </p:val>
                                        </p:tav>
                                      </p:tavLst>
                                    </p:anim>
                                    <p:anim calcmode="lin" valueType="num">
                                      <p:cBhvr>
                                        <p:cTn id="46" dur="1000" fill="hold"/>
                                        <p:tgtEl>
                                          <p:spTgt spid="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5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35"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7246" y="246333"/>
            <a:ext cx="1480322" cy="369332"/>
          </a:xfrm>
          <a:prstGeom prst="rect">
            <a:avLst/>
          </a:prstGeom>
          <a:noFill/>
        </p:spPr>
        <p:txBody>
          <a:bodyPr wrap="square" rtlCol="0">
            <a:spAutoFit/>
          </a:bodyPr>
          <a:lstStyle/>
          <a:p>
            <a:r>
              <a:rPr lang="zh-CN" altLang="en-US" spc="300">
                <a:solidFill>
                  <a:schemeClr val="bg1"/>
                </a:solidFill>
                <a:latin typeface="+mj-ea"/>
                <a:ea typeface="+mj-ea"/>
              </a:rPr>
              <a:t>差</a:t>
            </a:r>
            <a:r>
              <a:rPr lang="zh-CN" altLang="en-US" spc="300">
                <a:solidFill>
                  <a:schemeClr val="bg1"/>
                </a:solidFill>
                <a:latin typeface="+mj-ea"/>
                <a:ea typeface="+mj-ea"/>
              </a:rPr>
              <a:t>量</a:t>
            </a:r>
            <a:r>
              <a:rPr lang="zh-CN" altLang="en-US" spc="300" smtClean="0">
                <a:solidFill>
                  <a:schemeClr val="bg1"/>
                </a:solidFill>
                <a:latin typeface="+mj-ea"/>
                <a:ea typeface="+mj-ea"/>
              </a:rPr>
              <a:t>压缩</a:t>
            </a:r>
            <a:endParaRPr lang="zh-CN" altLang="en-US" sz="1200" spc="300" dirty="0">
              <a:solidFill>
                <a:schemeClr val="bg1"/>
              </a:solidFill>
              <a:latin typeface="+mj-ea"/>
            </a:endParaRPr>
          </a:p>
        </p:txBody>
      </p:sp>
      <p:sp>
        <p:nvSpPr>
          <p:cNvPr id="33" name="Rectangle 23"/>
          <p:cNvSpPr/>
          <p:nvPr/>
        </p:nvSpPr>
        <p:spPr>
          <a:xfrm>
            <a:off x="4532721" y="4786885"/>
            <a:ext cx="7046748" cy="738664"/>
          </a:xfrm>
          <a:prstGeom prst="rect">
            <a:avLst/>
          </a:prstGeom>
        </p:spPr>
        <p:txBody>
          <a:bodyPr wrap="square">
            <a:spAutoFit/>
          </a:bodyPr>
          <a:lstStyle/>
          <a:p>
            <a:pPr>
              <a:defRPr/>
            </a:pP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传统方法：对每个块逐字节计算</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Rabin</a:t>
            </a: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指纹，对每个</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R</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abin</a:t>
            </a: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指纹进行</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N</a:t>
            </a: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次线性变换，</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N</a:t>
            </a: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次选择</a:t>
            </a:r>
            <a:endPar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endParaRPr>
          </a:p>
          <a:p>
            <a:pPr>
              <a:defRPr/>
            </a:pPr>
            <a:endPar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endParaRPr>
          </a:p>
          <a:p>
            <a:pPr>
              <a:defRPr/>
            </a:pP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论文方法：将数据块分成很多子块，对子块的</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Rabin</a:t>
            </a: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指纹进行分组选择</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图片占位符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8763" r="8763"/>
          <a:stretch>
            <a:fillRect/>
          </a:stretch>
        </p:blipFill>
        <p:spPr>
          <a:xfrm>
            <a:off x="264990" y="2066192"/>
            <a:ext cx="2495794" cy="3736356"/>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5784" y="2540337"/>
            <a:ext cx="3317264" cy="172393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721" y="2540338"/>
            <a:ext cx="2967117" cy="1729710"/>
          </a:xfrm>
          <a:prstGeom prst="rect">
            <a:avLst/>
          </a:prstGeom>
        </p:spPr>
      </p:pic>
    </p:spTree>
    <p:extLst>
      <p:ext uri="{BB962C8B-B14F-4D97-AF65-F5344CB8AC3E}">
        <p14:creationId xmlns:p14="http://schemas.microsoft.com/office/powerpoint/2010/main" val="428961931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65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750"/>
                                        <p:tgtEl>
                                          <p:spTgt spid="33"/>
                                        </p:tgtEl>
                                      </p:cBhvr>
                                    </p:animEffect>
                                    <p:anim calcmode="lin" valueType="num">
                                      <p:cBhvr>
                                        <p:cTn id="14" dur="750" fill="hold"/>
                                        <p:tgtEl>
                                          <p:spTgt spid="33"/>
                                        </p:tgtEl>
                                        <p:attrNameLst>
                                          <p:attrName>ppt_x</p:attrName>
                                        </p:attrNameLst>
                                      </p:cBhvr>
                                      <p:tavLst>
                                        <p:tav tm="0">
                                          <p:val>
                                            <p:strVal val="#ppt_x"/>
                                          </p:val>
                                        </p:tav>
                                        <p:tav tm="100000">
                                          <p:val>
                                            <p:strVal val="#ppt_x"/>
                                          </p:val>
                                        </p:tav>
                                      </p:tavLst>
                                    </p:anim>
                                    <p:anim calcmode="lin" valueType="num">
                                      <p:cBhvr>
                                        <p:cTn id="15" dur="750" fill="hold"/>
                                        <p:tgtEl>
                                          <p:spTgt spid="3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4295636"/>
            <a:ext cx="12192000" cy="2562363"/>
            <a:chOff x="0" y="3429000"/>
            <a:chExt cx="12192000" cy="3429000"/>
          </a:xfrm>
          <a:solidFill>
            <a:schemeClr val="tx1">
              <a:lumMod val="85000"/>
              <a:lumOff val="15000"/>
            </a:schemeClr>
          </a:solidFill>
        </p:grpSpPr>
        <p:sp>
          <p:nvSpPr>
            <p:cNvPr id="34" name="矩形 33"/>
            <p:cNvSpPr/>
            <p:nvPr/>
          </p:nvSpPr>
          <p:spPr>
            <a:xfrm>
              <a:off x="0" y="3618000"/>
              <a:ext cx="12192000" cy="32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3429000"/>
              <a:ext cx="12192000" cy="32766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3"/>
          <p:cNvCxnSpPr/>
          <p:nvPr/>
        </p:nvCxnSpPr>
        <p:spPr>
          <a:xfrm>
            <a:off x="-76200" y="4295636"/>
            <a:ext cx="122682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11" name="组合 10"/>
          <p:cNvGrpSpPr/>
          <p:nvPr/>
        </p:nvGrpSpPr>
        <p:grpSpPr>
          <a:xfrm>
            <a:off x="6013470" y="4213847"/>
            <a:ext cx="165065" cy="165065"/>
            <a:chOff x="4461164" y="3012970"/>
            <a:chExt cx="165065" cy="165065"/>
          </a:xfrm>
        </p:grpSpPr>
        <p:sp>
          <p:nvSpPr>
            <p:cNvPr id="12" name="椭圆 1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9765282" y="4209236"/>
            <a:ext cx="165065" cy="165065"/>
            <a:chOff x="4461164" y="3012970"/>
            <a:chExt cx="165065" cy="165065"/>
          </a:xfrm>
        </p:grpSpPr>
        <p:sp>
          <p:nvSpPr>
            <p:cNvPr id="24" name="椭圆 23"/>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2405082" y="4209236"/>
            <a:ext cx="165065" cy="165065"/>
            <a:chOff x="4461164" y="3012970"/>
            <a:chExt cx="165065" cy="165065"/>
          </a:xfrm>
        </p:grpSpPr>
        <p:sp>
          <p:nvSpPr>
            <p:cNvPr id="32" name="椭圆 3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1290228" y="4733950"/>
            <a:ext cx="2907673" cy="400110"/>
          </a:xfrm>
          <a:prstGeom prst="rect">
            <a:avLst/>
          </a:prstGeom>
          <a:noFill/>
        </p:spPr>
        <p:txBody>
          <a:bodyPr wrap="square" rtlCol="0">
            <a:spAutoFit/>
          </a:bodyPr>
          <a:lstStyle/>
          <a:p>
            <a:r>
              <a:rPr lang="zh-CN" altLang="en-US" sz="2000" b="1" smtClean="0">
                <a:solidFill>
                  <a:schemeClr val="bg1">
                    <a:lumMod val="95000"/>
                  </a:schemeClr>
                </a:solidFill>
                <a:latin typeface="微软雅黑" panose="020B0503020204020204" pitchFamily="34" charset="-122"/>
                <a:ea typeface="微软雅黑" panose="020B0503020204020204" pitchFamily="34" charset="-122"/>
              </a:rPr>
              <a:t>相似度计算速度</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347884" y="4749351"/>
            <a:ext cx="2907673" cy="400110"/>
          </a:xfrm>
          <a:prstGeom prst="rect">
            <a:avLst/>
          </a:prstGeom>
          <a:noFill/>
        </p:spPr>
        <p:txBody>
          <a:bodyPr wrap="square" rtlCol="0">
            <a:spAutoFit/>
          </a:bodyPr>
          <a:lstStyle/>
          <a:p>
            <a:r>
              <a:rPr lang="zh-CN" altLang="en-US" sz="2000" b="1"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差量压缩效果</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9405540" y="4695941"/>
            <a:ext cx="1997427" cy="400110"/>
          </a:xfrm>
          <a:prstGeom prst="rect">
            <a:avLst/>
          </a:prstGeom>
          <a:noFill/>
        </p:spPr>
        <p:txBody>
          <a:bodyPr wrap="square" rtlCol="0">
            <a:spAutoFit/>
          </a:bodyPr>
          <a:lstStyle/>
          <a:p>
            <a:r>
              <a:rPr lang="zh-CN" altLang="en-US" sz="2000" b="1"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吞吐量</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0435323" y="261573"/>
            <a:ext cx="1548394" cy="369332"/>
          </a:xfrm>
          <a:prstGeom prst="rect">
            <a:avLst/>
          </a:prstGeom>
          <a:noFill/>
        </p:spPr>
        <p:txBody>
          <a:bodyPr wrap="square" rtlCol="0">
            <a:spAutoFit/>
          </a:bodyPr>
          <a:lstStyle/>
          <a:p>
            <a:pPr algn="ctr"/>
            <a:r>
              <a:rPr lang="zh-CN" altLang="en-US" spc="-150">
                <a:solidFill>
                  <a:schemeClr val="bg1"/>
                </a:solidFill>
                <a:latin typeface="+mj-ea"/>
                <a:ea typeface="+mj-ea"/>
              </a:rPr>
              <a:t>差</a:t>
            </a:r>
            <a:r>
              <a:rPr lang="zh-CN" altLang="en-US" spc="-150" smtClean="0">
                <a:solidFill>
                  <a:schemeClr val="bg1"/>
                </a:solidFill>
                <a:latin typeface="+mj-ea"/>
                <a:ea typeface="+mj-ea"/>
              </a:rPr>
              <a:t>量压缩</a:t>
            </a:r>
            <a:endParaRPr lang="zh-CN" altLang="en-US" sz="1200" spc="-150" dirty="0">
              <a:solidFill>
                <a:schemeClr val="bg1"/>
              </a:solidFill>
              <a:latin typeface="+mj-ea"/>
            </a:endParaRPr>
          </a:p>
        </p:txBody>
      </p:sp>
      <p:sp>
        <p:nvSpPr>
          <p:cNvPr id="17" name="文本框 16"/>
          <p:cNvSpPr txBox="1"/>
          <p:nvPr/>
        </p:nvSpPr>
        <p:spPr>
          <a:xfrm>
            <a:off x="2008453" y="5602980"/>
            <a:ext cx="8340093" cy="646331"/>
          </a:xfrm>
          <a:prstGeom prst="rect">
            <a:avLst/>
          </a:prstGeom>
          <a:noFill/>
        </p:spPr>
        <p:txBody>
          <a:bodyPr wrap="square" rtlCol="0">
            <a:spAutoFit/>
          </a:bodyPr>
          <a:lstStyle/>
          <a:p>
            <a:r>
              <a:rPr lang="zh-CN" altLang="en-US" b="1" smtClean="0">
                <a:solidFill>
                  <a:schemeClr val="bg1"/>
                </a:solidFill>
                <a:latin typeface="微软雅黑" panose="020B0503020204020204" pitchFamily="34" charset="-122"/>
                <a:ea typeface="微软雅黑" panose="020B0503020204020204" pitchFamily="34" charset="-122"/>
              </a:rPr>
              <a:t>总结：论文通过观察发现了数据块的特征局部性，改进了相似度计算算法，在维持去重率几乎不变的情况下，略微提高了相似度检测的效果，大幅提高了吞吐量</a:t>
            </a:r>
            <a:endParaRPr lang="zh-CN" altLang="en-US" b="1">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57" y="1731728"/>
            <a:ext cx="3959450" cy="175522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0101" y="1722462"/>
            <a:ext cx="3636563" cy="176448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6550" y="1551198"/>
            <a:ext cx="3483970" cy="2035960"/>
          </a:xfrm>
          <a:prstGeom prst="rect">
            <a:avLst/>
          </a:prstGeom>
        </p:spPr>
      </p:pic>
    </p:spTree>
    <p:extLst>
      <p:ext uri="{BB962C8B-B14F-4D97-AF65-F5344CB8AC3E}">
        <p14:creationId xmlns:p14="http://schemas.microsoft.com/office/powerpoint/2010/main" val="369433325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6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par>
                                <p:cTn id="14" presetID="37"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anim calcmode="lin" valueType="num">
                                      <p:cBhvr>
                                        <p:cTn id="17" dur="1000" fill="hold"/>
                                        <p:tgtEl>
                                          <p:spTgt spid="31"/>
                                        </p:tgtEl>
                                        <p:attrNameLst>
                                          <p:attrName>ppt_x</p:attrName>
                                        </p:attrNameLst>
                                      </p:cBhvr>
                                      <p:tavLst>
                                        <p:tav tm="0">
                                          <p:val>
                                            <p:strVal val="#ppt_x"/>
                                          </p:val>
                                        </p:tav>
                                        <p:tav tm="100000">
                                          <p:val>
                                            <p:strVal val="#ppt_x"/>
                                          </p:val>
                                        </p:tav>
                                      </p:tavLst>
                                    </p:anim>
                                    <p:anim calcmode="lin" valueType="num">
                                      <p:cBhvr>
                                        <p:cTn id="18" dur="900" decel="100000" fill="hold"/>
                                        <p:tgtEl>
                                          <p:spTgt spid="31"/>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900" decel="100000" fill="hold"/>
                                        <p:tgtEl>
                                          <p:spTgt spid="11"/>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900" decel="100000" fill="hold"/>
                                        <p:tgtEl>
                                          <p:spTgt spid="2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2" presetID="2" presetClass="entr" presetSubtype="4"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1+#ppt_h/2"/>
                                          </p:val>
                                        </p:tav>
                                        <p:tav tm="100000">
                                          <p:val>
                                            <p:strVal val="#ppt_y"/>
                                          </p:val>
                                        </p:tav>
                                      </p:tavLst>
                                    </p:anim>
                                  </p:childTnLst>
                                </p:cTn>
                              </p:par>
                            </p:childTnLst>
                          </p:cTn>
                        </p:par>
                        <p:par>
                          <p:cTn id="36" fill="hold">
                            <p:stCondLst>
                              <p:cond delay="1650"/>
                            </p:stCondLst>
                            <p:childTnLst>
                              <p:par>
                                <p:cTn id="37" presetID="47"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1000"/>
                                        <p:tgtEl>
                                          <p:spTgt spid="37"/>
                                        </p:tgtEl>
                                      </p:cBhvr>
                                    </p:animEffect>
                                    <p:anim calcmode="lin" valueType="num">
                                      <p:cBhvr>
                                        <p:cTn id="40" dur="1000" fill="hold"/>
                                        <p:tgtEl>
                                          <p:spTgt spid="37"/>
                                        </p:tgtEl>
                                        <p:attrNameLst>
                                          <p:attrName>ppt_x</p:attrName>
                                        </p:attrNameLst>
                                      </p:cBhvr>
                                      <p:tavLst>
                                        <p:tav tm="0">
                                          <p:val>
                                            <p:strVal val="#ppt_x"/>
                                          </p:val>
                                        </p:tav>
                                        <p:tav tm="100000">
                                          <p:val>
                                            <p:strVal val="#ppt_x"/>
                                          </p:val>
                                        </p:tav>
                                      </p:tavLst>
                                    </p:anim>
                                    <p:anim calcmode="lin" valueType="num">
                                      <p:cBhvr>
                                        <p:cTn id="41" dur="1000" fill="hold"/>
                                        <p:tgtEl>
                                          <p:spTgt spid="37"/>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1000"/>
                                        <p:tgtEl>
                                          <p:spTgt spid="41"/>
                                        </p:tgtEl>
                                      </p:cBhvr>
                                    </p:animEffect>
                                    <p:anim calcmode="lin" valueType="num">
                                      <p:cBhvr>
                                        <p:cTn id="50" dur="1000" fill="hold"/>
                                        <p:tgtEl>
                                          <p:spTgt spid="41"/>
                                        </p:tgtEl>
                                        <p:attrNameLst>
                                          <p:attrName>ppt_x</p:attrName>
                                        </p:attrNameLst>
                                      </p:cBhvr>
                                      <p:tavLst>
                                        <p:tav tm="0">
                                          <p:val>
                                            <p:strVal val="#ppt_x"/>
                                          </p:val>
                                        </p:tav>
                                        <p:tav tm="100000">
                                          <p:val>
                                            <p:strVal val="#ppt_x"/>
                                          </p:val>
                                        </p:tav>
                                      </p:tavLst>
                                    </p:anim>
                                    <p:anim calcmode="lin" valueType="num">
                                      <p:cBhvr>
                                        <p:cTn id="51" dur="1000" fill="hold"/>
                                        <p:tgtEl>
                                          <p:spTgt spid="4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1000"/>
                                        <p:tgtEl>
                                          <p:spTgt spid="3"/>
                                        </p:tgtEl>
                                      </p:cBhvr>
                                    </p:animEffect>
                                    <p:anim calcmode="lin" valueType="num">
                                      <p:cBhvr>
                                        <p:cTn id="55" dur="1000" fill="hold"/>
                                        <p:tgtEl>
                                          <p:spTgt spid="3"/>
                                        </p:tgtEl>
                                        <p:attrNameLst>
                                          <p:attrName>ppt_x</p:attrName>
                                        </p:attrNameLst>
                                      </p:cBhvr>
                                      <p:tavLst>
                                        <p:tav tm="0">
                                          <p:val>
                                            <p:strVal val="#ppt_x"/>
                                          </p:val>
                                        </p:tav>
                                        <p:tav tm="100000">
                                          <p:val>
                                            <p:strVal val="#ppt_x"/>
                                          </p:val>
                                        </p:tav>
                                      </p:tavLst>
                                    </p:anim>
                                    <p:anim calcmode="lin" valueType="num">
                                      <p:cBhvr>
                                        <p:cTn id="56" dur="1000" fill="hold"/>
                                        <p:tgtEl>
                                          <p:spTgt spid="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1000"/>
                                        <p:tgtEl>
                                          <p:spTgt spid="5"/>
                                        </p:tgtEl>
                                      </p:cBhvr>
                                    </p:animEffect>
                                    <p:anim calcmode="lin" valueType="num">
                                      <p:cBhvr>
                                        <p:cTn id="60" dur="1000" fill="hold"/>
                                        <p:tgtEl>
                                          <p:spTgt spid="5"/>
                                        </p:tgtEl>
                                        <p:attrNameLst>
                                          <p:attrName>ppt_x</p:attrName>
                                        </p:attrNameLst>
                                      </p:cBhvr>
                                      <p:tavLst>
                                        <p:tav tm="0">
                                          <p:val>
                                            <p:strVal val="#ppt_x"/>
                                          </p:val>
                                        </p:tav>
                                        <p:tav tm="100000">
                                          <p:val>
                                            <p:strVal val="#ppt_x"/>
                                          </p:val>
                                        </p:tav>
                                      </p:tavLst>
                                    </p:anim>
                                    <p:anim calcmode="lin" valueType="num">
                                      <p:cBhvr>
                                        <p:cTn id="61" dur="1000" fill="hold"/>
                                        <p:tgtEl>
                                          <p:spTgt spid="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1000"/>
                                        <p:tgtEl>
                                          <p:spTgt spid="6"/>
                                        </p:tgtEl>
                                      </p:cBhvr>
                                    </p:animEffect>
                                    <p:anim calcmode="lin" valueType="num">
                                      <p:cBhvr>
                                        <p:cTn id="65" dur="1000" fill="hold"/>
                                        <p:tgtEl>
                                          <p:spTgt spid="6"/>
                                        </p:tgtEl>
                                        <p:attrNameLst>
                                          <p:attrName>ppt_x</p:attrName>
                                        </p:attrNameLst>
                                      </p:cBhvr>
                                      <p:tavLst>
                                        <p:tav tm="0">
                                          <p:val>
                                            <p:strVal val="#ppt_x"/>
                                          </p:val>
                                        </p:tav>
                                        <p:tav tm="100000">
                                          <p:val>
                                            <p:strVal val="#ppt_x"/>
                                          </p:val>
                                        </p:tav>
                                      </p:tavLst>
                                    </p:anim>
                                    <p:anim calcmode="lin" valueType="num">
                                      <p:cBhvr>
                                        <p:cTn id="6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a:spLocks noChangeAspect="1"/>
          </p:cNvSpPr>
          <p:nvPr/>
        </p:nvSpPr>
        <p:spPr>
          <a:xfrm>
            <a:off x="5462271" y="157480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rot="21420000" flipV="1">
            <a:off x="-197198" y="2350587"/>
            <a:ext cx="12782231" cy="2691236"/>
          </a:xfrm>
          <a:prstGeom prst="rect">
            <a:avLst/>
          </a:prstGeom>
        </p:spPr>
      </p:pic>
      <p:sp>
        <p:nvSpPr>
          <p:cNvPr id="8" name="矩形 7"/>
          <p:cNvSpPr/>
          <p:nvPr/>
        </p:nvSpPr>
        <p:spPr>
          <a:xfrm>
            <a:off x="2945423" y="3583977"/>
            <a:ext cx="6673362" cy="769441"/>
          </a:xfrm>
          <a:prstGeom prst="rect">
            <a:avLst/>
          </a:prstGeom>
          <a:solidFill>
            <a:schemeClr val="bg1">
              <a:alpha val="50000"/>
            </a:schemeClr>
          </a:solidFill>
        </p:spPr>
        <p:txBody>
          <a:bodyPr vert="horz" wrap="square" rtlCol="0">
            <a:spAutoFit/>
          </a:bodyPr>
          <a:lstStyle/>
          <a:p>
            <a:pPr algn="ctr"/>
            <a:r>
              <a:rPr lang="zh-CN" altLang="en-US" sz="4400" spc="600" smtClean="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基于数据恢复的优化</a:t>
            </a:r>
            <a:endPar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13" name="文本框 12"/>
          <p:cNvSpPr txBox="1"/>
          <p:nvPr/>
        </p:nvSpPr>
        <p:spPr>
          <a:xfrm>
            <a:off x="5566901" y="1470324"/>
            <a:ext cx="627017" cy="1862048"/>
          </a:xfrm>
          <a:prstGeom prst="rect">
            <a:avLst/>
          </a:prstGeom>
          <a:noFill/>
        </p:spPr>
        <p:txBody>
          <a:bodyPr wrap="square" rtlCol="0">
            <a:spAutoFit/>
          </a:bodyPr>
          <a:lstStyle/>
          <a:p>
            <a:r>
              <a:rPr lang="en-US" altLang="zh-CN" sz="11500" dirty="0">
                <a:solidFill>
                  <a:schemeClr val="bg1"/>
                </a:solidFill>
                <a:latin typeface="+mn-ea"/>
                <a:cs typeface="Arial" panose="020B0604020202020204" pitchFamily="34" charset="0"/>
              </a:rPr>
              <a:t>4</a:t>
            </a:r>
            <a:endParaRPr lang="zh-CN" altLang="en-US" sz="11500" dirty="0">
              <a:solidFill>
                <a:schemeClr val="bg1"/>
              </a:solidFill>
              <a:latin typeface="+mn-ea"/>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par>
                          <p:cTn id="21" fill="hold">
                            <p:stCondLst>
                              <p:cond delay="15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7246" y="246333"/>
            <a:ext cx="1480322" cy="369332"/>
          </a:xfrm>
          <a:prstGeom prst="rect">
            <a:avLst/>
          </a:prstGeom>
          <a:noFill/>
        </p:spPr>
        <p:txBody>
          <a:bodyPr wrap="square" rtlCol="0">
            <a:spAutoFit/>
          </a:bodyPr>
          <a:lstStyle/>
          <a:p>
            <a:r>
              <a:rPr lang="zh-CN" altLang="en-US" spc="300" smtClean="0">
                <a:solidFill>
                  <a:schemeClr val="bg1"/>
                </a:solidFill>
                <a:latin typeface="+mj-ea"/>
                <a:ea typeface="+mj-ea"/>
              </a:rPr>
              <a:t>数据恢复</a:t>
            </a:r>
            <a:endParaRPr lang="zh-CN" altLang="en-US" sz="1200" spc="300" dirty="0">
              <a:solidFill>
                <a:schemeClr val="bg1"/>
              </a:solidFill>
              <a:latin typeface="+mj-ea"/>
            </a:endParaRPr>
          </a:p>
        </p:txBody>
      </p:sp>
      <p:sp>
        <p:nvSpPr>
          <p:cNvPr id="17" name="矩形 16"/>
          <p:cNvSpPr/>
          <p:nvPr/>
        </p:nvSpPr>
        <p:spPr>
          <a:xfrm>
            <a:off x="1144109" y="1877870"/>
            <a:ext cx="4494691" cy="523220"/>
          </a:xfrm>
          <a:prstGeom prst="rect">
            <a:avLst/>
          </a:prstGeom>
        </p:spPr>
        <p:txBody>
          <a:bodyPr wrap="square">
            <a:spAutoFit/>
          </a:bodyPr>
          <a:lstStyle/>
          <a:p>
            <a:r>
              <a:rPr lang="zh-CN" altLang="en-US" sz="2800" b="1" smtClean="0">
                <a:latin typeface="宋体" panose="02010600030101010101" pitchFamily="2" charset="-122"/>
                <a:ea typeface="宋体" panose="02010600030101010101" pitchFamily="2" charset="-122"/>
              </a:rPr>
              <a:t>数据恢复</a:t>
            </a:r>
            <a:endParaRPr lang="zh-CN" altLang="en-US" sz="2800" b="1" dirty="0">
              <a:latin typeface="宋体" panose="02010600030101010101" pitchFamily="2" charset="-122"/>
              <a:ea typeface="宋体" panose="02010600030101010101" pitchFamily="2" charset="-122"/>
            </a:endParaRPr>
          </a:p>
        </p:txBody>
      </p:sp>
      <p:sp>
        <p:nvSpPr>
          <p:cNvPr id="19" name="文本框 18"/>
          <p:cNvSpPr txBox="1"/>
          <p:nvPr/>
        </p:nvSpPr>
        <p:spPr>
          <a:xfrm>
            <a:off x="1234317" y="2915285"/>
            <a:ext cx="2827729" cy="369332"/>
          </a:xfrm>
          <a:prstGeom prst="rect">
            <a:avLst/>
          </a:prstGeom>
          <a:noFill/>
        </p:spPr>
        <p:txBody>
          <a:bodyPr wrap="square" rtlCol="0">
            <a:spAutoFit/>
          </a:bodyPr>
          <a:lstStyle/>
          <a:p>
            <a:r>
              <a:rPr lang="zh-CN" altLang="en-US" b="1" smtClean="0">
                <a:solidFill>
                  <a:schemeClr val="tx1">
                    <a:lumMod val="85000"/>
                    <a:lumOff val="15000"/>
                  </a:schemeClr>
                </a:solidFill>
                <a:latin typeface="微软雅黑" panose="020B0503020204020204" pitchFamily="34" charset="-122"/>
                <a:ea typeface="微软雅黑" panose="020B0503020204020204" pitchFamily="34" charset="-122"/>
              </a:rPr>
              <a:t>重复数据删除的反向过程</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Rectangle 23"/>
          <p:cNvSpPr/>
          <p:nvPr/>
        </p:nvSpPr>
        <p:spPr>
          <a:xfrm>
            <a:off x="1234317" y="4254044"/>
            <a:ext cx="3592327" cy="461665"/>
          </a:xfrm>
          <a:prstGeom prst="rect">
            <a:avLst/>
          </a:prstGeom>
        </p:spPr>
        <p:txBody>
          <a:bodyPr wrap="square">
            <a:spAutoFit/>
          </a:bodyPr>
          <a:lstStyle/>
          <a:p>
            <a:pPr algn="just" eaLnBrk="1" fontAlgn="auto" hangingPunct="1">
              <a:spcBef>
                <a:spcPts val="0"/>
              </a:spcBef>
              <a:spcAft>
                <a:spcPts val="0"/>
              </a:spcAft>
              <a:defRPr/>
            </a:pPr>
            <a:r>
              <a:rPr lang="zh-CN" altLang="en-US" sz="1200" noProof="1"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mn-ea"/>
              </a:rPr>
              <a:t>数据分散在磁盘中，严重影响数据恢复的性能，即碎片问题</a:t>
            </a:r>
            <a:endParaRPr lang="en-US" sz="12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文本框 22"/>
          <p:cNvSpPr txBox="1"/>
          <p:nvPr/>
        </p:nvSpPr>
        <p:spPr>
          <a:xfrm>
            <a:off x="1234318" y="3877229"/>
            <a:ext cx="2008247" cy="369332"/>
          </a:xfrm>
          <a:prstGeom prst="rect">
            <a:avLst/>
          </a:prstGeom>
          <a:noFill/>
        </p:spPr>
        <p:txBody>
          <a:bodyPr wrap="square" rtlCol="0">
            <a:spAutoFit/>
          </a:bodyPr>
          <a:lstStyle/>
          <a:p>
            <a:r>
              <a:rPr lang="zh-CN" altLang="en-US" b="1" smtClean="0">
                <a:solidFill>
                  <a:schemeClr val="tx1">
                    <a:lumMod val="85000"/>
                    <a:lumOff val="15000"/>
                  </a:schemeClr>
                </a:solidFill>
                <a:latin typeface="微软雅黑" panose="020B0503020204020204" pitchFamily="34" charset="-122"/>
                <a:ea typeface="微软雅黑" panose="020B0503020204020204" pitchFamily="34" charset="-122"/>
              </a:rPr>
              <a:t>挑战</a:t>
            </a:r>
            <a:endParaRPr lang="zh-CN" altLang="en-US"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530" y="2807121"/>
            <a:ext cx="4727880" cy="214021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65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par>
                          <p:cTn id="31" fill="hold">
                            <p:stCondLst>
                              <p:cond delay="2150"/>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Text_1"/>
          <p:cNvSpPr>
            <a:spLocks noChangeArrowheads="1"/>
          </p:cNvSpPr>
          <p:nvPr>
            <p:custDataLst>
              <p:tags r:id="rId1"/>
            </p:custDataLst>
          </p:nvPr>
        </p:nvSpPr>
        <p:spPr bwMode="auto">
          <a:xfrm>
            <a:off x="1103814" y="2213076"/>
            <a:ext cx="3214529" cy="4081670"/>
          </a:xfrm>
          <a:prstGeom prst="roundRect">
            <a:avLst>
              <a:gd name="adj" fmla="val 5634"/>
            </a:avLst>
          </a:prstGeom>
          <a:noFill/>
          <a:ln>
            <a:solidFill>
              <a:schemeClr val="bg1">
                <a:lumMod val="85000"/>
              </a:schemeClr>
            </a:solidFill>
          </a:ln>
          <a:effectLst/>
        </p:spPr>
        <p:txBody>
          <a:bodyPr lIns="90000" tIns="180000" rIns="90000" bIns="9000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lnSpc>
                <a:spcPct val="130000"/>
              </a:lnSpc>
              <a:defRPr/>
            </a:pPr>
            <a:endParaRPr lang="zh-CN" altLang="en-US" dirty="0">
              <a:solidFill>
                <a:srgbClr val="3D3D3D"/>
              </a:solidFill>
              <a:latin typeface="+mn-lt"/>
              <a:ea typeface="+mn-ea"/>
            </a:endParaRPr>
          </a:p>
        </p:txBody>
      </p:sp>
      <p:sp>
        <p:nvSpPr>
          <p:cNvPr id="11" name="MH_Text_2"/>
          <p:cNvSpPr>
            <a:spLocks noChangeArrowheads="1"/>
          </p:cNvSpPr>
          <p:nvPr>
            <p:custDataLst>
              <p:tags r:id="rId2"/>
            </p:custDataLst>
          </p:nvPr>
        </p:nvSpPr>
        <p:spPr bwMode="auto">
          <a:xfrm>
            <a:off x="4554993" y="2213076"/>
            <a:ext cx="3214531" cy="4081670"/>
          </a:xfrm>
          <a:prstGeom prst="roundRect">
            <a:avLst>
              <a:gd name="adj" fmla="val 5634"/>
            </a:avLst>
          </a:prstGeom>
          <a:noFill/>
          <a:ln>
            <a:solidFill>
              <a:schemeClr val="bg1">
                <a:lumMod val="85000"/>
              </a:schemeClr>
            </a:solidFill>
          </a:ln>
          <a:effectLst/>
        </p:spPr>
        <p:txBody>
          <a:bodyPr lIns="90000" tIns="180000" rIns="90000" bIns="9000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lnSpc>
                <a:spcPct val="130000"/>
              </a:lnSpc>
              <a:defRPr/>
            </a:pPr>
            <a:endParaRPr lang="zh-CN" altLang="en-US" dirty="0">
              <a:solidFill>
                <a:srgbClr val="3D3D3D"/>
              </a:solidFill>
              <a:latin typeface="+mn-lt"/>
              <a:ea typeface="+mn-ea"/>
            </a:endParaRPr>
          </a:p>
        </p:txBody>
      </p:sp>
      <p:sp>
        <p:nvSpPr>
          <p:cNvPr id="15" name="MH_Text_3"/>
          <p:cNvSpPr>
            <a:spLocks noChangeArrowheads="1"/>
          </p:cNvSpPr>
          <p:nvPr>
            <p:custDataLst>
              <p:tags r:id="rId3"/>
            </p:custDataLst>
          </p:nvPr>
        </p:nvSpPr>
        <p:spPr bwMode="auto">
          <a:xfrm>
            <a:off x="8003360" y="2213076"/>
            <a:ext cx="3217347" cy="4081670"/>
          </a:xfrm>
          <a:prstGeom prst="roundRect">
            <a:avLst>
              <a:gd name="adj" fmla="val 5634"/>
            </a:avLst>
          </a:prstGeom>
          <a:noFill/>
          <a:ln>
            <a:solidFill>
              <a:schemeClr val="bg1">
                <a:lumMod val="85000"/>
              </a:schemeClr>
            </a:solidFill>
          </a:ln>
          <a:effectLst/>
        </p:spPr>
        <p:txBody>
          <a:bodyPr lIns="90000" tIns="180000" rIns="90000" bIns="9000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lnSpc>
                <a:spcPct val="130000"/>
              </a:lnSpc>
              <a:defRPr/>
            </a:pPr>
            <a:endParaRPr lang="zh-CN" altLang="en-US" dirty="0">
              <a:solidFill>
                <a:srgbClr val="3D3D3D"/>
              </a:solidFill>
              <a:latin typeface="+mn-lt"/>
              <a:ea typeface="+mn-ea"/>
            </a:endParaRPr>
          </a:p>
        </p:txBody>
      </p:sp>
      <p:sp>
        <p:nvSpPr>
          <p:cNvPr id="5" name="MH_Other_1"/>
          <p:cNvSpPr/>
          <p:nvPr>
            <p:custDataLst>
              <p:tags r:id="rId4"/>
            </p:custDataLst>
          </p:nvPr>
        </p:nvSpPr>
        <p:spPr>
          <a:xfrm>
            <a:off x="2250" y="4857927"/>
            <a:ext cx="12170700" cy="957879"/>
          </a:xfrm>
          <a:prstGeom prst="rect">
            <a:avLst/>
          </a:prstGeom>
          <a:solidFill>
            <a:schemeClr val="tx1">
              <a:lumMod val="85000"/>
              <a:lumOff val="15000"/>
            </a:schemeClr>
          </a:solidFill>
          <a:ln w="25400" cap="flat" cmpd="sng" algn="ctr">
            <a:noFill/>
            <a:prstDash val="solid"/>
          </a:ln>
          <a:effectLst/>
        </p:spPr>
        <p:txBody>
          <a:bodyPr lIns="68580" tIns="34290" rIns="68580" bIns="34290" anchor="ctr"/>
          <a:lstStyle/>
          <a:p>
            <a:pPr algn="ctr">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8" name="MH_Other_2"/>
          <p:cNvSpPr/>
          <p:nvPr>
            <p:custDataLst>
              <p:tags r:id="rId5"/>
            </p:custDataLst>
          </p:nvPr>
        </p:nvSpPr>
        <p:spPr>
          <a:xfrm>
            <a:off x="1458792"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panose="020F0502020204030204"/>
              <a:ea typeface="宋体" panose="02010600030101010101" pitchFamily="2" charset="-122"/>
            </a:endParaRPr>
          </a:p>
        </p:txBody>
      </p:sp>
      <p:sp>
        <p:nvSpPr>
          <p:cNvPr id="9" name="MH_Other_3"/>
          <p:cNvSpPr/>
          <p:nvPr>
            <p:custDataLst>
              <p:tags r:id="rId6"/>
            </p:custDataLst>
          </p:nvPr>
        </p:nvSpPr>
        <p:spPr>
          <a:xfrm>
            <a:off x="3788692"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panose="020F0502020204030204"/>
              <a:ea typeface="宋体" panose="02010600030101010101" pitchFamily="2" charset="-122"/>
            </a:endParaRPr>
          </a:p>
        </p:txBody>
      </p:sp>
      <p:sp>
        <p:nvSpPr>
          <p:cNvPr id="12" name="MH_Other_4"/>
          <p:cNvSpPr/>
          <p:nvPr>
            <p:custDataLst>
              <p:tags r:id="rId7"/>
            </p:custDataLst>
          </p:nvPr>
        </p:nvSpPr>
        <p:spPr>
          <a:xfrm>
            <a:off x="4907156" y="4736783"/>
            <a:ext cx="166219"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panose="020F0502020204030204"/>
              <a:ea typeface="宋体" panose="02010600030101010101" pitchFamily="2" charset="-122"/>
            </a:endParaRPr>
          </a:p>
        </p:txBody>
      </p:sp>
      <p:sp>
        <p:nvSpPr>
          <p:cNvPr id="13" name="MH_Other_5"/>
          <p:cNvSpPr/>
          <p:nvPr>
            <p:custDataLst>
              <p:tags r:id="rId8"/>
            </p:custDataLst>
          </p:nvPr>
        </p:nvSpPr>
        <p:spPr>
          <a:xfrm>
            <a:off x="7237057" y="4736783"/>
            <a:ext cx="166221"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panose="020F0502020204030204"/>
              <a:ea typeface="宋体" panose="02010600030101010101" pitchFamily="2" charset="-122"/>
            </a:endParaRPr>
          </a:p>
        </p:txBody>
      </p:sp>
      <p:sp>
        <p:nvSpPr>
          <p:cNvPr id="16" name="MH_Other_6"/>
          <p:cNvSpPr/>
          <p:nvPr>
            <p:custDataLst>
              <p:tags r:id="rId9"/>
            </p:custDataLst>
          </p:nvPr>
        </p:nvSpPr>
        <p:spPr>
          <a:xfrm>
            <a:off x="8358339"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panose="020F0502020204030204"/>
              <a:ea typeface="宋体" panose="02010600030101010101" pitchFamily="2" charset="-122"/>
            </a:endParaRPr>
          </a:p>
        </p:txBody>
      </p:sp>
      <p:sp>
        <p:nvSpPr>
          <p:cNvPr id="17" name="MH_Other_7"/>
          <p:cNvSpPr/>
          <p:nvPr>
            <p:custDataLst>
              <p:tags r:id="rId10"/>
            </p:custDataLst>
          </p:nvPr>
        </p:nvSpPr>
        <p:spPr>
          <a:xfrm>
            <a:off x="10688240"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panose="020F0502020204030204"/>
              <a:ea typeface="宋体" panose="02010600030101010101" pitchFamily="2" charset="-122"/>
            </a:endParaRPr>
          </a:p>
        </p:txBody>
      </p:sp>
      <p:sp>
        <p:nvSpPr>
          <p:cNvPr id="21" name="文本框 20"/>
          <p:cNvSpPr txBox="1"/>
          <p:nvPr/>
        </p:nvSpPr>
        <p:spPr>
          <a:xfrm>
            <a:off x="2537044" y="5046654"/>
            <a:ext cx="900000" cy="584775"/>
          </a:xfrm>
          <a:prstGeom prst="rect">
            <a:avLst/>
          </a:prstGeom>
          <a:noFill/>
        </p:spPr>
        <p:txBody>
          <a:bodyPr wrap="square" rtlCol="0">
            <a:spAutoFit/>
          </a:bodyPr>
          <a:lstStyle/>
          <a:p>
            <a:r>
              <a:rPr lang="en-US" altLang="zh-CN" sz="3200" b="1" spc="600" smtClean="0">
                <a:solidFill>
                  <a:schemeClr val="bg1">
                    <a:lumMod val="95000"/>
                  </a:schemeClr>
                </a:solidFill>
                <a:latin typeface="+mj-ea"/>
                <a:ea typeface="+mj-ea"/>
              </a:rPr>
              <a:t>1</a:t>
            </a:r>
            <a:endParaRPr lang="zh-CN" altLang="en-US" sz="3200" b="1" spc="600" dirty="0">
              <a:solidFill>
                <a:schemeClr val="bg1">
                  <a:lumMod val="95000"/>
                </a:schemeClr>
              </a:solidFill>
              <a:latin typeface="+mj-ea"/>
              <a:ea typeface="+mj-ea"/>
            </a:endParaRPr>
          </a:p>
        </p:txBody>
      </p:sp>
      <p:sp>
        <p:nvSpPr>
          <p:cNvPr id="22" name="文本框 21"/>
          <p:cNvSpPr txBox="1"/>
          <p:nvPr/>
        </p:nvSpPr>
        <p:spPr>
          <a:xfrm>
            <a:off x="5910993" y="5046654"/>
            <a:ext cx="900000" cy="584775"/>
          </a:xfrm>
          <a:prstGeom prst="rect">
            <a:avLst/>
          </a:prstGeom>
          <a:noFill/>
        </p:spPr>
        <p:txBody>
          <a:bodyPr wrap="square" rtlCol="0">
            <a:spAutoFit/>
          </a:bodyPr>
          <a:lstStyle/>
          <a:p>
            <a:r>
              <a:rPr lang="en-US" altLang="zh-CN" sz="3200" b="1" spc="600" smtClean="0">
                <a:solidFill>
                  <a:schemeClr val="bg1">
                    <a:lumMod val="95000"/>
                  </a:schemeClr>
                </a:solidFill>
                <a:latin typeface="+mj-ea"/>
                <a:ea typeface="+mj-ea"/>
              </a:rPr>
              <a:t>2</a:t>
            </a:r>
            <a:endParaRPr lang="zh-CN" altLang="en-US" sz="3200" b="1" spc="600" dirty="0">
              <a:solidFill>
                <a:schemeClr val="bg1">
                  <a:lumMod val="95000"/>
                </a:schemeClr>
              </a:solidFill>
              <a:latin typeface="+mj-ea"/>
              <a:ea typeface="+mj-ea"/>
            </a:endParaRPr>
          </a:p>
        </p:txBody>
      </p:sp>
      <p:sp>
        <p:nvSpPr>
          <p:cNvPr id="23" name="文本框 22"/>
          <p:cNvSpPr txBox="1"/>
          <p:nvPr/>
        </p:nvSpPr>
        <p:spPr>
          <a:xfrm>
            <a:off x="9362176" y="5019122"/>
            <a:ext cx="900000" cy="584775"/>
          </a:xfrm>
          <a:prstGeom prst="rect">
            <a:avLst/>
          </a:prstGeom>
          <a:noFill/>
        </p:spPr>
        <p:txBody>
          <a:bodyPr wrap="square" rtlCol="0">
            <a:spAutoFit/>
          </a:bodyPr>
          <a:lstStyle/>
          <a:p>
            <a:r>
              <a:rPr lang="en-US" altLang="zh-CN" sz="3200" b="1" spc="600" smtClean="0">
                <a:solidFill>
                  <a:schemeClr val="bg1">
                    <a:lumMod val="95000"/>
                  </a:schemeClr>
                </a:solidFill>
                <a:latin typeface="+mj-ea"/>
                <a:ea typeface="+mj-ea"/>
              </a:rPr>
              <a:t>3</a:t>
            </a:r>
            <a:endParaRPr lang="zh-CN" altLang="en-US" sz="3200" b="1" spc="600" dirty="0">
              <a:solidFill>
                <a:schemeClr val="bg1">
                  <a:lumMod val="95000"/>
                </a:schemeClr>
              </a:solidFill>
              <a:latin typeface="+mj-ea"/>
              <a:ea typeface="+mj-ea"/>
            </a:endParaRPr>
          </a:p>
        </p:txBody>
      </p:sp>
      <p:sp>
        <p:nvSpPr>
          <p:cNvPr id="25" name="Rectangle 23"/>
          <p:cNvSpPr/>
          <p:nvPr/>
        </p:nvSpPr>
        <p:spPr>
          <a:xfrm>
            <a:off x="1740392" y="3041303"/>
            <a:ext cx="2493304" cy="415498"/>
          </a:xfrm>
          <a:prstGeom prst="rect">
            <a:avLst/>
          </a:prstGeom>
        </p:spPr>
        <p:txBody>
          <a:bodyPr wrap="square">
            <a:spAutoFit/>
          </a:bodyPr>
          <a:lstStyle/>
          <a:p>
            <a:pPr algn="just" eaLnBrk="1" fontAlgn="auto" hangingPunct="1">
              <a:spcBef>
                <a:spcPts val="0"/>
              </a:spcBef>
              <a:spcAft>
                <a:spcPts val="0"/>
              </a:spcAft>
              <a:defRPr/>
            </a:pPr>
            <a:r>
              <a:rPr lang="en-US" altLang="zh-CN" sz="1050"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mn-ea"/>
              </a:rPr>
              <a:t>LRU</a:t>
            </a:r>
            <a:r>
              <a:rPr lang="zh-CN" altLang="en-US" sz="1050"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mn-ea"/>
              </a:rPr>
              <a:t>缓存容器，开销小，但是效果一般。因为容器里存在部分无用块</a:t>
            </a:r>
            <a:endParaRPr lang="en-US" sz="105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文本框 25"/>
          <p:cNvSpPr txBox="1"/>
          <p:nvPr/>
        </p:nvSpPr>
        <p:spPr>
          <a:xfrm>
            <a:off x="1740393" y="2514018"/>
            <a:ext cx="2907673" cy="400110"/>
          </a:xfrm>
          <a:prstGeom prst="rect">
            <a:avLst/>
          </a:prstGeom>
          <a:noFill/>
        </p:spPr>
        <p:txBody>
          <a:bodyPr wrap="square" rtlCol="0">
            <a:spAutoFit/>
          </a:bodyPr>
          <a:lstStyle/>
          <a:p>
            <a:r>
              <a:rPr lang="zh-CN" altLang="en-US" sz="2000" b="1"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基于容器</a:t>
            </a:r>
            <a:r>
              <a:rPr lang="zh-CN" altLang="en-US" sz="2000" b="1"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的缓存</a:t>
            </a:r>
            <a:r>
              <a:rPr lang="en-US" altLang="zh-CN" sz="2000" b="1" smtClean="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Rectangle 23"/>
          <p:cNvSpPr/>
          <p:nvPr/>
        </p:nvSpPr>
        <p:spPr>
          <a:xfrm>
            <a:off x="4907156" y="3032697"/>
            <a:ext cx="2493304" cy="415498"/>
          </a:xfrm>
          <a:prstGeom prst="rect">
            <a:avLst/>
          </a:prstGeom>
        </p:spPr>
        <p:txBody>
          <a:bodyPr wrap="square">
            <a:spAutoFit/>
          </a:bodyPr>
          <a:lstStyle/>
          <a:p>
            <a:pPr algn="just" eaLnBrk="1" fontAlgn="auto" hangingPunct="1">
              <a:spcBef>
                <a:spcPts val="0"/>
              </a:spcBef>
              <a:spcAft>
                <a:spcPts val="0"/>
              </a:spcAft>
              <a:defRPr/>
            </a:pPr>
            <a:r>
              <a:rPr lang="en-US" altLang="zh-CN" sz="1050" noProof="1"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mn-ea"/>
              </a:rPr>
              <a:t>LRU</a:t>
            </a:r>
            <a:r>
              <a:rPr lang="zh-CN" altLang="en-US" sz="1050" noProof="1"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mn-ea"/>
              </a:rPr>
              <a:t>缓存数据块，开销较大，一般情况下效果优于缓存容器和前向组装</a:t>
            </a:r>
            <a:endParaRPr lang="en-US" sz="105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文本框 33"/>
          <p:cNvSpPr txBox="1"/>
          <p:nvPr/>
        </p:nvSpPr>
        <p:spPr>
          <a:xfrm>
            <a:off x="4907157" y="2505412"/>
            <a:ext cx="2907673" cy="400110"/>
          </a:xfrm>
          <a:prstGeom prst="rect">
            <a:avLst/>
          </a:prstGeom>
          <a:noFill/>
        </p:spPr>
        <p:txBody>
          <a:bodyPr wrap="square" rtlCol="0">
            <a:spAutoFit/>
          </a:bodyPr>
          <a:lstStyle/>
          <a:p>
            <a:r>
              <a:rPr lang="zh-CN" altLang="en-US" sz="2000" b="1" smtClean="0">
                <a:solidFill>
                  <a:schemeClr val="tx1">
                    <a:lumMod val="85000"/>
                    <a:lumOff val="15000"/>
                  </a:schemeClr>
                </a:solidFill>
                <a:latin typeface="Open Sans" panose="020B0606030504020204" pitchFamily="34" charset="0"/>
                <a:ea typeface="微软雅黑" panose="020B0503020204020204" pitchFamily="34" charset="-122"/>
              </a:rPr>
              <a:t>基于块的缓存</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Rectangle 23"/>
          <p:cNvSpPr/>
          <p:nvPr/>
        </p:nvSpPr>
        <p:spPr>
          <a:xfrm>
            <a:off x="8358339" y="3032697"/>
            <a:ext cx="2493304" cy="577081"/>
          </a:xfrm>
          <a:prstGeom prst="rect">
            <a:avLst/>
          </a:prstGeom>
        </p:spPr>
        <p:txBody>
          <a:bodyPr wrap="square">
            <a:spAutoFit/>
          </a:bodyPr>
          <a:lstStyle/>
          <a:p>
            <a:pPr algn="just" eaLnBrk="1" fontAlgn="auto" hangingPunct="1">
              <a:spcBef>
                <a:spcPts val="0"/>
              </a:spcBef>
              <a:spcAft>
                <a:spcPts val="0"/>
              </a:spcAft>
              <a:defRPr/>
            </a:pPr>
            <a:r>
              <a:rPr lang="zh-CN" altLang="en-US" sz="1050"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sym typeface="+mn-ea"/>
              </a:rPr>
              <a:t>提前组装接下来要用到的数据块，开销较小。如果数据块在短时间里重复使用率很高，则效果最好</a:t>
            </a:r>
            <a:endParaRPr lang="en-US" sz="105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文本框 35"/>
          <p:cNvSpPr txBox="1"/>
          <p:nvPr/>
        </p:nvSpPr>
        <p:spPr>
          <a:xfrm>
            <a:off x="8358340" y="2505412"/>
            <a:ext cx="2907673" cy="400110"/>
          </a:xfrm>
          <a:prstGeom prst="rect">
            <a:avLst/>
          </a:prstGeom>
          <a:noFill/>
        </p:spPr>
        <p:txBody>
          <a:bodyPr wrap="square" rtlCol="0">
            <a:spAutoFit/>
          </a:bodyPr>
          <a:lstStyle/>
          <a:p>
            <a:r>
              <a:rPr lang="zh-CN" altLang="en-US" sz="2000" b="1"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前向组装（</a:t>
            </a:r>
            <a:r>
              <a:rPr lang="en-US" altLang="zh-CN" sz="2000" b="1"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FAA</a:t>
            </a:r>
            <a:r>
              <a:rPr lang="zh-CN" altLang="en-US" sz="2000" b="1"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397246" y="246333"/>
            <a:ext cx="1480322" cy="369332"/>
          </a:xfrm>
          <a:prstGeom prst="rect">
            <a:avLst/>
          </a:prstGeom>
          <a:noFill/>
        </p:spPr>
        <p:txBody>
          <a:bodyPr wrap="square" rtlCol="0">
            <a:spAutoFit/>
          </a:bodyPr>
          <a:lstStyle/>
          <a:p>
            <a:r>
              <a:rPr lang="zh-CN" altLang="en-US" spc="300" smtClean="0">
                <a:solidFill>
                  <a:schemeClr val="bg1"/>
                </a:solidFill>
                <a:latin typeface="+mj-ea"/>
                <a:ea typeface="+mj-ea"/>
              </a:rPr>
              <a:t>数据恢复</a:t>
            </a:r>
            <a:endParaRPr lang="zh-CN" altLang="en-US" sz="1200" spc="300" dirty="0">
              <a:solidFill>
                <a:schemeClr val="bg1"/>
              </a:solidFill>
              <a:latin typeface="+mj-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65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1150"/>
                            </p:stCondLst>
                            <p:childTnLst>
                              <p:par>
                                <p:cTn id="15" presetID="37"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900" decel="100000" fill="hold"/>
                                        <p:tgtEl>
                                          <p:spTgt spid="21"/>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900" decel="100000" fill="hold"/>
                                        <p:tgtEl>
                                          <p:spTgt spid="2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900" decel="100000" fill="hold"/>
                                        <p:tgtEl>
                                          <p:spTgt spid="2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25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900" decel="100000" fill="hold"/>
                                        <p:tgtEl>
                                          <p:spTgt spid="11"/>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25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900" decel="100000" fill="hold"/>
                                        <p:tgtEl>
                                          <p:spTgt spid="15"/>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p:stCondLst>
                                    <p:cond delay="25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900" decel="100000" fill="hold"/>
                                        <p:tgtEl>
                                          <p:spTgt spid="7"/>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51" fill="hold">
                            <p:stCondLst>
                              <p:cond delay="2400"/>
                            </p:stCondLst>
                            <p:childTnLst>
                              <p:par>
                                <p:cTn id="52" presetID="47"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1000"/>
                                        <p:tgtEl>
                                          <p:spTgt spid="34"/>
                                        </p:tgtEl>
                                      </p:cBhvr>
                                    </p:animEffect>
                                    <p:anim calcmode="lin" valueType="num">
                                      <p:cBhvr>
                                        <p:cTn id="65" dur="1000" fill="hold"/>
                                        <p:tgtEl>
                                          <p:spTgt spid="34"/>
                                        </p:tgtEl>
                                        <p:attrNameLst>
                                          <p:attrName>ppt_x</p:attrName>
                                        </p:attrNameLst>
                                      </p:cBhvr>
                                      <p:tavLst>
                                        <p:tav tm="0">
                                          <p:val>
                                            <p:strVal val="#ppt_x"/>
                                          </p:val>
                                        </p:tav>
                                        <p:tav tm="100000">
                                          <p:val>
                                            <p:strVal val="#ppt_x"/>
                                          </p:val>
                                        </p:tav>
                                      </p:tavLst>
                                    </p:anim>
                                    <p:anim calcmode="lin" valueType="num">
                                      <p:cBhvr>
                                        <p:cTn id="66" dur="1000" fill="hold"/>
                                        <p:tgtEl>
                                          <p:spTgt spid="34"/>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1000"/>
                                        <p:tgtEl>
                                          <p:spTgt spid="36"/>
                                        </p:tgtEl>
                                      </p:cBhvr>
                                    </p:animEffect>
                                    <p:anim calcmode="lin" valueType="num">
                                      <p:cBhvr>
                                        <p:cTn id="75" dur="1000" fill="hold"/>
                                        <p:tgtEl>
                                          <p:spTgt spid="36"/>
                                        </p:tgtEl>
                                        <p:attrNameLst>
                                          <p:attrName>ppt_x</p:attrName>
                                        </p:attrNameLst>
                                      </p:cBhvr>
                                      <p:tavLst>
                                        <p:tav tm="0">
                                          <p:val>
                                            <p:strVal val="#ppt_x"/>
                                          </p:val>
                                        </p:tav>
                                        <p:tav tm="100000">
                                          <p:val>
                                            <p:strVal val="#ppt_x"/>
                                          </p:val>
                                        </p:tav>
                                      </p:tavLst>
                                    </p:anim>
                                    <p:anim calcmode="lin" valueType="num">
                                      <p:cBhvr>
                                        <p:cTn id="76" dur="1000" fill="hold"/>
                                        <p:tgtEl>
                                          <p:spTgt spid="36"/>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1000"/>
                                        <p:tgtEl>
                                          <p:spTgt spid="35"/>
                                        </p:tgtEl>
                                      </p:cBhvr>
                                    </p:animEffect>
                                    <p:anim calcmode="lin" valueType="num">
                                      <p:cBhvr>
                                        <p:cTn id="80" dur="1000" fill="hold"/>
                                        <p:tgtEl>
                                          <p:spTgt spid="35"/>
                                        </p:tgtEl>
                                        <p:attrNameLst>
                                          <p:attrName>ppt_x</p:attrName>
                                        </p:attrNameLst>
                                      </p:cBhvr>
                                      <p:tavLst>
                                        <p:tav tm="0">
                                          <p:val>
                                            <p:strVal val="#ppt_x"/>
                                          </p:val>
                                        </p:tav>
                                        <p:tav tm="100000">
                                          <p:val>
                                            <p:strVal val="#ppt_x"/>
                                          </p:val>
                                        </p:tav>
                                      </p:tavLst>
                                    </p:anim>
                                    <p:anim calcmode="lin" valueType="num">
                                      <p:cBhvr>
                                        <p:cTn id="8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5" grpId="0" animBg="1"/>
      <p:bldP spid="21" grpId="0"/>
      <p:bldP spid="22" grpId="0"/>
      <p:bldP spid="23" grpId="0"/>
      <p:bldP spid="25" grpId="0"/>
      <p:bldP spid="26" grpId="0"/>
      <p:bldP spid="30" grpId="0"/>
      <p:bldP spid="34" grpId="0"/>
      <p:bldP spid="35" grpId="0"/>
      <p:bldP spid="3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7246" y="246333"/>
            <a:ext cx="1480322" cy="369332"/>
          </a:xfrm>
          <a:prstGeom prst="rect">
            <a:avLst/>
          </a:prstGeom>
          <a:noFill/>
        </p:spPr>
        <p:txBody>
          <a:bodyPr wrap="square" rtlCol="0">
            <a:spAutoFit/>
          </a:bodyPr>
          <a:lstStyle/>
          <a:p>
            <a:r>
              <a:rPr lang="zh-CN" altLang="en-US" spc="300" smtClean="0">
                <a:solidFill>
                  <a:schemeClr val="bg1"/>
                </a:solidFill>
                <a:latin typeface="+mj-ea"/>
                <a:ea typeface="+mj-ea"/>
              </a:rPr>
              <a:t>数据恢复</a:t>
            </a:r>
            <a:endParaRPr lang="zh-CN" altLang="en-US" sz="1200" spc="300" dirty="0">
              <a:solidFill>
                <a:schemeClr val="bg1"/>
              </a:solidFill>
              <a:latin typeface="+mj-ea"/>
            </a:endParaRPr>
          </a:p>
        </p:txBody>
      </p:sp>
      <p:sp>
        <p:nvSpPr>
          <p:cNvPr id="33" name="Rectangle 23"/>
          <p:cNvSpPr/>
          <p:nvPr/>
        </p:nvSpPr>
        <p:spPr>
          <a:xfrm>
            <a:off x="4515137" y="5238274"/>
            <a:ext cx="7046748" cy="523220"/>
          </a:xfrm>
          <a:prstGeom prst="rect">
            <a:avLst/>
          </a:prstGeom>
        </p:spPr>
        <p:txBody>
          <a:bodyPr wrap="square">
            <a:spAutoFit/>
          </a:bodyPr>
          <a:lstStyle/>
          <a:p>
            <a:pPr>
              <a:defRPr/>
            </a:pP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论文方法：将</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FAA</a:t>
            </a: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与数据块缓存结合起来，并动态调整</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FAA</a:t>
            </a: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Chunk Cache</a:t>
            </a: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和</a:t>
            </a:r>
            <a:r>
              <a:rPr lang="en-US" altLang="zh-CN"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Look-ahead window</a:t>
            </a:r>
            <a:r>
              <a:rPr lang="zh-CN" altLang="en-US" sz="14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的大小。</a:t>
            </a:r>
            <a:endParaRPr lang="en-US" altLang="zh-CN" sz="14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图片占位符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622" r="4622"/>
          <a:stretch>
            <a:fillRect/>
          </a:stretch>
        </p:blipFill>
        <p:spPr>
          <a:xfrm>
            <a:off x="158750" y="2144713"/>
            <a:ext cx="2673350" cy="3832225"/>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517" y="1809683"/>
            <a:ext cx="4820748" cy="3126781"/>
          </a:xfrm>
          <a:prstGeom prst="rect">
            <a:avLst/>
          </a:prstGeom>
        </p:spPr>
      </p:pic>
    </p:spTree>
    <p:extLst>
      <p:ext uri="{BB962C8B-B14F-4D97-AF65-F5344CB8AC3E}">
        <p14:creationId xmlns:p14="http://schemas.microsoft.com/office/powerpoint/2010/main" val="16487708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65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750"/>
                                        <p:tgtEl>
                                          <p:spTgt spid="33"/>
                                        </p:tgtEl>
                                      </p:cBhvr>
                                    </p:animEffect>
                                    <p:anim calcmode="lin" valueType="num">
                                      <p:cBhvr>
                                        <p:cTn id="14" dur="750" fill="hold"/>
                                        <p:tgtEl>
                                          <p:spTgt spid="33"/>
                                        </p:tgtEl>
                                        <p:attrNameLst>
                                          <p:attrName>ppt_x</p:attrName>
                                        </p:attrNameLst>
                                      </p:cBhvr>
                                      <p:tavLst>
                                        <p:tav tm="0">
                                          <p:val>
                                            <p:strVal val="#ppt_x"/>
                                          </p:val>
                                        </p:tav>
                                        <p:tav tm="100000">
                                          <p:val>
                                            <p:strVal val="#ppt_x"/>
                                          </p:val>
                                        </p:tav>
                                      </p:tavLst>
                                    </p:anim>
                                    <p:anim calcmode="lin" valueType="num">
                                      <p:cBhvr>
                                        <p:cTn id="15" dur="750" fill="hold"/>
                                        <p:tgtEl>
                                          <p:spTgt spid="33"/>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0435323" y="261573"/>
            <a:ext cx="1548394" cy="369332"/>
          </a:xfrm>
          <a:prstGeom prst="rect">
            <a:avLst/>
          </a:prstGeom>
          <a:noFill/>
        </p:spPr>
        <p:txBody>
          <a:bodyPr wrap="square" rtlCol="0">
            <a:spAutoFit/>
          </a:bodyPr>
          <a:lstStyle/>
          <a:p>
            <a:pPr algn="ctr"/>
            <a:r>
              <a:rPr lang="zh-CN" altLang="en-US" spc="-150" smtClean="0">
                <a:solidFill>
                  <a:schemeClr val="bg1"/>
                </a:solidFill>
                <a:latin typeface="+mj-ea"/>
                <a:ea typeface="+mj-ea"/>
              </a:rPr>
              <a:t>数据恢复</a:t>
            </a:r>
            <a:endParaRPr lang="zh-CN" altLang="en-US" sz="1200" spc="-150" dirty="0">
              <a:solidFill>
                <a:schemeClr val="bg1"/>
              </a:solidFill>
              <a:latin typeface="+mj-ea"/>
            </a:endParaRPr>
          </a:p>
        </p:txBody>
      </p:sp>
      <p:sp>
        <p:nvSpPr>
          <p:cNvPr id="17" name="文本框 16"/>
          <p:cNvSpPr txBox="1"/>
          <p:nvPr/>
        </p:nvSpPr>
        <p:spPr>
          <a:xfrm>
            <a:off x="1732086" y="5225715"/>
            <a:ext cx="8634046" cy="646331"/>
          </a:xfrm>
          <a:prstGeom prst="rect">
            <a:avLst/>
          </a:prstGeom>
          <a:noFill/>
        </p:spPr>
        <p:txBody>
          <a:bodyPr wrap="square" rtlCol="0">
            <a:spAutoFit/>
          </a:bodyPr>
          <a:lstStyle/>
          <a:p>
            <a:r>
              <a:rPr lang="zh-CN" altLang="en-US" b="1" smtClean="0">
                <a:latin typeface="微软雅黑" panose="020B0503020204020204" pitchFamily="34" charset="-122"/>
                <a:ea typeface="微软雅黑" panose="020B0503020204020204" pitchFamily="34" charset="-122"/>
              </a:rPr>
              <a:t>总结：论文将</a:t>
            </a:r>
            <a:r>
              <a:rPr lang="en-US" altLang="zh-CN" b="1" smtClean="0">
                <a:latin typeface="微软雅黑" panose="020B0503020204020204" pitchFamily="34" charset="-122"/>
                <a:ea typeface="微软雅黑" panose="020B0503020204020204" pitchFamily="34" charset="-122"/>
              </a:rPr>
              <a:t>FAA</a:t>
            </a:r>
            <a:r>
              <a:rPr lang="zh-CN" altLang="en-US" b="1" smtClean="0">
                <a:latin typeface="微软雅黑" panose="020B0503020204020204" pitchFamily="34" charset="-122"/>
                <a:ea typeface="微软雅黑" panose="020B0503020204020204" pitchFamily="34" charset="-122"/>
              </a:rPr>
              <a:t>和块缓存的方法结合起来，并动态调整它们的大小。在取得了出色的恢复速度和吞吐量的同时，保持了适中的计算开销。</a:t>
            </a:r>
            <a:endParaRPr lang="zh-CN" altLang="en-US" b="1">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49820"/>
          <a:stretch/>
        </p:blipFill>
        <p:spPr>
          <a:xfrm>
            <a:off x="342900" y="1231865"/>
            <a:ext cx="5481480" cy="3252212"/>
          </a:xfrm>
          <a:prstGeom prst="rect">
            <a:avLst/>
          </a:prstGeom>
        </p:spPr>
      </p:pic>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t="50350"/>
          <a:stretch/>
        </p:blipFill>
        <p:spPr>
          <a:xfrm>
            <a:off x="5988907" y="1302204"/>
            <a:ext cx="5539947" cy="3252212"/>
          </a:xfrm>
          <a:prstGeom prst="rect">
            <a:avLst/>
          </a:prstGeom>
        </p:spPr>
      </p:pic>
    </p:spTree>
    <p:extLst>
      <p:ext uri="{BB962C8B-B14F-4D97-AF65-F5344CB8AC3E}">
        <p14:creationId xmlns:p14="http://schemas.microsoft.com/office/powerpoint/2010/main" val="219317031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iterate type="lt">
                                    <p:tmPct val="10000"/>
                                  </p:iterate>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5523231" y="145288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0000" flipH="1">
            <a:off x="-207234" y="2388730"/>
            <a:ext cx="12606468" cy="2450362"/>
          </a:xfrm>
          <a:prstGeom prst="rect">
            <a:avLst/>
          </a:prstGeom>
        </p:spPr>
      </p:pic>
      <p:sp>
        <p:nvSpPr>
          <p:cNvPr id="5" name="文本框 4"/>
          <p:cNvSpPr txBox="1"/>
          <p:nvPr/>
        </p:nvSpPr>
        <p:spPr>
          <a:xfrm>
            <a:off x="5668501" y="1389044"/>
            <a:ext cx="627017"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5</a:t>
            </a:r>
            <a:endParaRPr lang="zh-CN" altLang="en-US" sz="10500" dirty="0">
              <a:solidFill>
                <a:schemeClr val="bg1"/>
              </a:solidFill>
              <a:latin typeface="+mn-ea"/>
              <a:cs typeface="Arial" panose="020B0604020202020204" pitchFamily="34" charset="0"/>
            </a:endParaRPr>
          </a:p>
        </p:txBody>
      </p:sp>
      <p:sp>
        <p:nvSpPr>
          <p:cNvPr id="10" name="矩形 9"/>
          <p:cNvSpPr/>
          <p:nvPr/>
        </p:nvSpPr>
        <p:spPr>
          <a:xfrm>
            <a:off x="4362349" y="3229191"/>
            <a:ext cx="3602178" cy="769441"/>
          </a:xfrm>
          <a:prstGeom prst="rect">
            <a:avLst/>
          </a:prstGeom>
          <a:noFill/>
        </p:spPr>
        <p:txBody>
          <a:bodyPr vert="horz" wrap="square" rtlCol="0">
            <a:spAutoFit/>
          </a:bodyPr>
          <a:lstStyle/>
          <a:p>
            <a:pPr algn="ctr"/>
            <a:r>
              <a:rPr lang="zh-CN" altLang="en-US" sz="4400" spc="600" smtClean="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总结</a:t>
            </a:r>
            <a:endPar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15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944618" y="742827"/>
            <a:ext cx="3429762" cy="584775"/>
          </a:xfrm>
          <a:prstGeom prst="rect">
            <a:avLst/>
          </a:prstGeom>
          <a:noFill/>
        </p:spPr>
        <p:txBody>
          <a:bodyPr wrap="square" rtlCol="0">
            <a:spAutoFit/>
          </a:bodyPr>
          <a:lstStyle/>
          <a:p>
            <a:r>
              <a:rPr lang="zh-CN" altLang="en-US" sz="3200" spc="300" dirty="0">
                <a:solidFill>
                  <a:schemeClr val="tx1">
                    <a:lumMod val="95000"/>
                    <a:lumOff val="5000"/>
                  </a:schemeClr>
                </a:solidFill>
                <a:latin typeface="+mj-ea"/>
                <a:ea typeface="+mj-ea"/>
              </a:rPr>
              <a:t>目录 </a:t>
            </a:r>
            <a:r>
              <a:rPr lang="en-US" altLang="zh-CN" sz="2000" spc="300" dirty="0">
                <a:solidFill>
                  <a:schemeClr val="tx1">
                    <a:lumMod val="95000"/>
                    <a:lumOff val="5000"/>
                  </a:schemeClr>
                </a:solidFill>
                <a:latin typeface="+mj-ea"/>
              </a:rPr>
              <a:t>CONTENTS</a:t>
            </a:r>
            <a:endParaRPr lang="zh-CN" altLang="en-US" sz="2000" spc="300" dirty="0">
              <a:solidFill>
                <a:schemeClr val="tx1">
                  <a:lumMod val="95000"/>
                  <a:lumOff val="5000"/>
                </a:schemeClr>
              </a:solidFill>
              <a:latin typeface="+mj-ea"/>
            </a:endParaRPr>
          </a:p>
        </p:txBody>
      </p:sp>
      <p:cxnSp>
        <p:nvCxnSpPr>
          <p:cNvPr id="43" name="直接连接符 42"/>
          <p:cNvCxnSpPr/>
          <p:nvPr/>
        </p:nvCxnSpPr>
        <p:spPr>
          <a:xfrm flipV="1">
            <a:off x="6096000" y="1353778"/>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465789" y="2927860"/>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2" name="文本框 21"/>
          <p:cNvSpPr txBox="1"/>
          <p:nvPr/>
        </p:nvSpPr>
        <p:spPr>
          <a:xfrm>
            <a:off x="1400375" y="2788107"/>
            <a:ext cx="497252"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1</a:t>
            </a:r>
            <a:endParaRPr lang="zh-CN" altLang="en-US" sz="4000" dirty="0">
              <a:solidFill>
                <a:schemeClr val="bg1"/>
              </a:solidFill>
              <a:latin typeface="+mn-ea"/>
              <a:cs typeface="Arial" panose="020B0604020202020204" pitchFamily="34" charset="0"/>
            </a:endParaRPr>
          </a:p>
        </p:txBody>
      </p:sp>
      <p:sp>
        <p:nvSpPr>
          <p:cNvPr id="23" name="Rectangle 70"/>
          <p:cNvSpPr>
            <a:spLocks noChangeArrowheads="1"/>
          </p:cNvSpPr>
          <p:nvPr/>
        </p:nvSpPr>
        <p:spPr bwMode="auto">
          <a:xfrm>
            <a:off x="847778" y="2546630"/>
            <a:ext cx="16212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600" noProof="1">
                <a:solidFill>
                  <a:schemeClr val="tx1">
                    <a:lumMod val="85000"/>
                    <a:lumOff val="15000"/>
                  </a:schemeClr>
                </a:solidFill>
                <a:latin typeface="+mj-ea"/>
                <a:ea typeface="+mj-ea"/>
                <a:cs typeface="Open Sans" panose="020B0606030504020204" pitchFamily="34" charset="0"/>
              </a:rPr>
              <a:t>简介</a:t>
            </a:r>
            <a:endParaRPr lang="en-US" altLang="zh-CN" sz="1600" spc="600" noProof="1">
              <a:solidFill>
                <a:schemeClr val="tx1">
                  <a:lumMod val="85000"/>
                  <a:lumOff val="15000"/>
                </a:schemeClr>
              </a:solidFill>
              <a:latin typeface="+mj-ea"/>
              <a:ea typeface="+mj-ea"/>
              <a:cs typeface="Open Sans" panose="020B0606030504020204" pitchFamily="34" charset="0"/>
            </a:endParaRPr>
          </a:p>
        </p:txBody>
      </p:sp>
      <p:sp>
        <p:nvSpPr>
          <p:cNvPr id="25" name="椭圆 24"/>
          <p:cNvSpPr/>
          <p:nvPr/>
        </p:nvSpPr>
        <p:spPr>
          <a:xfrm>
            <a:off x="2819217" y="4888044"/>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26" name="文本框 25"/>
          <p:cNvSpPr txBox="1"/>
          <p:nvPr/>
        </p:nvSpPr>
        <p:spPr>
          <a:xfrm>
            <a:off x="2776817" y="4780159"/>
            <a:ext cx="489236"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2</a:t>
            </a:r>
            <a:endParaRPr lang="zh-CN" altLang="en-US" sz="4000" dirty="0">
              <a:solidFill>
                <a:schemeClr val="bg1"/>
              </a:solidFill>
              <a:latin typeface="+mn-ea"/>
              <a:cs typeface="Arial" panose="020B0604020202020204" pitchFamily="34" charset="0"/>
            </a:endParaRPr>
          </a:p>
        </p:txBody>
      </p:sp>
      <p:sp>
        <p:nvSpPr>
          <p:cNvPr id="27" name="Rectangle 70"/>
          <p:cNvSpPr>
            <a:spLocks noChangeArrowheads="1"/>
          </p:cNvSpPr>
          <p:nvPr/>
        </p:nvSpPr>
        <p:spPr bwMode="auto">
          <a:xfrm>
            <a:off x="2316987" y="5345996"/>
            <a:ext cx="14461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smtClean="0">
                <a:solidFill>
                  <a:schemeClr val="tx1">
                    <a:lumMod val="85000"/>
                    <a:lumOff val="15000"/>
                  </a:schemeClr>
                </a:solidFill>
                <a:latin typeface="+mj-ea"/>
                <a:ea typeface="+mj-ea"/>
                <a:cs typeface="Open Sans" panose="020B0606030504020204" pitchFamily="34" charset="0"/>
              </a:rPr>
              <a:t>基于指纹索引的优化</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29" name="椭圆 28"/>
          <p:cNvSpPr/>
          <p:nvPr/>
        </p:nvSpPr>
        <p:spPr>
          <a:xfrm>
            <a:off x="5877045" y="3414046"/>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0" name="文本框 29"/>
          <p:cNvSpPr txBox="1"/>
          <p:nvPr/>
        </p:nvSpPr>
        <p:spPr>
          <a:xfrm>
            <a:off x="5831202" y="3253402"/>
            <a:ext cx="290501" cy="707886"/>
          </a:xfrm>
          <a:prstGeom prst="rect">
            <a:avLst/>
          </a:prstGeom>
          <a:noFill/>
        </p:spPr>
        <p:txBody>
          <a:bodyPr wrap="square" rtlCol="0">
            <a:spAutoFit/>
          </a:bodyPr>
          <a:lstStyle/>
          <a:p>
            <a:r>
              <a:rPr lang="en-US" altLang="zh-CN" sz="4000" dirty="0">
                <a:solidFill>
                  <a:schemeClr val="bg1"/>
                </a:solidFill>
                <a:latin typeface="+mn-ea"/>
                <a:cs typeface="Arial" panose="020B0604020202020204" pitchFamily="34" charset="0"/>
              </a:rPr>
              <a:t>3</a:t>
            </a:r>
            <a:endParaRPr lang="zh-CN" altLang="en-US" sz="4000" dirty="0">
              <a:solidFill>
                <a:schemeClr val="bg1"/>
              </a:solidFill>
              <a:latin typeface="+mn-ea"/>
              <a:cs typeface="Arial" panose="020B0604020202020204" pitchFamily="34" charset="0"/>
            </a:endParaRPr>
          </a:p>
        </p:txBody>
      </p:sp>
      <p:sp>
        <p:nvSpPr>
          <p:cNvPr id="31" name="Rectangle 70"/>
          <p:cNvSpPr>
            <a:spLocks noChangeArrowheads="1"/>
          </p:cNvSpPr>
          <p:nvPr/>
        </p:nvSpPr>
        <p:spPr bwMode="auto">
          <a:xfrm>
            <a:off x="5337562" y="2546630"/>
            <a:ext cx="1522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smtClean="0">
                <a:solidFill>
                  <a:schemeClr val="tx1">
                    <a:lumMod val="85000"/>
                    <a:lumOff val="15000"/>
                  </a:schemeClr>
                </a:solidFill>
                <a:latin typeface="+mj-ea"/>
                <a:ea typeface="+mj-ea"/>
                <a:cs typeface="Open Sans" panose="020B0606030504020204" pitchFamily="34" charset="0"/>
              </a:rPr>
              <a:t>基于差量压缩的优化</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33" name="椭圆 32"/>
          <p:cNvSpPr/>
          <p:nvPr/>
        </p:nvSpPr>
        <p:spPr>
          <a:xfrm>
            <a:off x="8988530" y="4668788"/>
            <a:ext cx="385258" cy="38525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34" name="文本框 33"/>
          <p:cNvSpPr txBox="1"/>
          <p:nvPr/>
        </p:nvSpPr>
        <p:spPr>
          <a:xfrm>
            <a:off x="8951583" y="4580598"/>
            <a:ext cx="497252" cy="707886"/>
          </a:xfrm>
          <a:prstGeom prst="rect">
            <a:avLst/>
          </a:prstGeom>
          <a:noFill/>
        </p:spPr>
        <p:txBody>
          <a:bodyPr wrap="none" rtlCol="0">
            <a:spAutoFit/>
          </a:bodyPr>
          <a:lstStyle/>
          <a:p>
            <a:pPr algn="ctr"/>
            <a:r>
              <a:rPr lang="en-US" altLang="zh-CN" sz="4000" dirty="0">
                <a:solidFill>
                  <a:schemeClr val="bg1"/>
                </a:solidFill>
                <a:latin typeface="+mn-ea"/>
                <a:cs typeface="Arial" panose="020B0604020202020204" pitchFamily="34" charset="0"/>
              </a:rPr>
              <a:t>4</a:t>
            </a:r>
            <a:endParaRPr lang="zh-CN" altLang="en-US" sz="4000" dirty="0">
              <a:solidFill>
                <a:schemeClr val="bg1"/>
              </a:solidFill>
              <a:latin typeface="+mn-ea"/>
              <a:cs typeface="Arial" panose="020B0604020202020204" pitchFamily="34" charset="0"/>
            </a:endParaRPr>
          </a:p>
        </p:txBody>
      </p:sp>
      <p:sp>
        <p:nvSpPr>
          <p:cNvPr id="35" name="Rectangle 70"/>
          <p:cNvSpPr>
            <a:spLocks noChangeArrowheads="1"/>
          </p:cNvSpPr>
          <p:nvPr/>
        </p:nvSpPr>
        <p:spPr bwMode="auto">
          <a:xfrm>
            <a:off x="8562781" y="5179861"/>
            <a:ext cx="14164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smtClean="0">
                <a:solidFill>
                  <a:schemeClr val="tx1">
                    <a:lumMod val="85000"/>
                    <a:lumOff val="15000"/>
                  </a:schemeClr>
                </a:solidFill>
                <a:latin typeface="+mj-ea"/>
                <a:ea typeface="+mj-ea"/>
                <a:cs typeface="Open Sans" panose="020B0606030504020204" pitchFamily="34" charset="0"/>
              </a:rPr>
              <a:t>基于数据恢复的优化</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cxnSp>
        <p:nvCxnSpPr>
          <p:cNvPr id="38" name="直接连接符 37"/>
          <p:cNvCxnSpPr/>
          <p:nvPr/>
        </p:nvCxnSpPr>
        <p:spPr>
          <a:xfrm flipV="1">
            <a:off x="4116000" y="1360622"/>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76000" y="1350462"/>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470255" y="2994231"/>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6" name="文本框 55"/>
          <p:cNvSpPr txBox="1"/>
          <p:nvPr/>
        </p:nvSpPr>
        <p:spPr>
          <a:xfrm>
            <a:off x="10427855" y="2886346"/>
            <a:ext cx="494046"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5</a:t>
            </a:r>
            <a:endParaRPr lang="zh-CN" altLang="en-US" sz="4000" dirty="0">
              <a:solidFill>
                <a:schemeClr val="bg1"/>
              </a:solidFill>
              <a:latin typeface="+mn-ea"/>
              <a:cs typeface="Arial" panose="020B0604020202020204" pitchFamily="34" charset="0"/>
            </a:endParaRPr>
          </a:p>
        </p:txBody>
      </p:sp>
      <p:sp>
        <p:nvSpPr>
          <p:cNvPr id="57" name="Rectangle 70"/>
          <p:cNvSpPr>
            <a:spLocks noChangeArrowheads="1"/>
          </p:cNvSpPr>
          <p:nvPr/>
        </p:nvSpPr>
        <p:spPr bwMode="auto">
          <a:xfrm>
            <a:off x="9928370" y="2547792"/>
            <a:ext cx="1462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smtClean="0">
                <a:solidFill>
                  <a:schemeClr val="tx1">
                    <a:lumMod val="85000"/>
                    <a:lumOff val="15000"/>
                  </a:schemeClr>
                </a:solidFill>
                <a:latin typeface="+mj-ea"/>
                <a:ea typeface="+mj-ea"/>
                <a:cs typeface="Open Sans" panose="020B0606030504020204" pitchFamily="34" charset="0"/>
              </a:rPr>
              <a:t>总结</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xit" presetSubtype="2" fill="hold" nodeType="withEffect">
                                  <p:stCondLst>
                                    <p:cond delay="200"/>
                                  </p:stCondLst>
                                  <p:childTnLst>
                                    <p:animEffect transition="out" filter="wipe(right)">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xit" presetSubtype="8" fill="hold" nodeType="withEffect">
                                  <p:stCondLst>
                                    <p:cond delay="200"/>
                                  </p:stCondLst>
                                  <p:childTnLst>
                                    <p:animEffect transition="out" filter="wipe(left)">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par>
                                <p:cTn id="17" presetID="53" presetClass="entr" presetSubtype="16" fill="hold" grpId="0" nodeType="withEffect">
                                  <p:stCondLst>
                                    <p:cond delay="200"/>
                                  </p:stCondLst>
                                  <p:iterate type="lt">
                                    <p:tmPct val="10000"/>
                                  </p:iterate>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par>
                          <p:cTn id="22" fill="hold">
                            <p:stCondLst>
                              <p:cond delay="0"/>
                            </p:stCondLst>
                            <p:childTnLst>
                              <p:par>
                                <p:cTn id="23" presetID="18" presetClass="entr" presetSubtype="12"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par>
                          <p:cTn id="31" fill="hold">
                            <p:stCondLst>
                              <p:cond delay="500"/>
                            </p:stCondLst>
                            <p:childTnLst>
                              <p:par>
                                <p:cTn id="32" presetID="47" presetClass="entr" presetSubtype="0" fill="hold" grpId="0" nodeType="afterEffect">
                                  <p:stCondLst>
                                    <p:cond delay="0"/>
                                  </p:stCondLst>
                                  <p:iterate type="lt">
                                    <p:tmPct val="10000"/>
                                  </p:iterate>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250"/>
                                        <p:tgtEl>
                                          <p:spTgt spid="23">
                                            <p:txEl>
                                              <p:pRg st="0" end="0"/>
                                            </p:txEl>
                                          </p:spTgt>
                                        </p:tgtEl>
                                      </p:cBhvr>
                                    </p:animEffect>
                                    <p:anim calcmode="lin" valueType="num">
                                      <p:cBhvr>
                                        <p:cTn id="35" dur="25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25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775"/>
                            </p:stCondLst>
                            <p:childTnLst>
                              <p:par>
                                <p:cTn id="38" presetID="18" presetClass="entr" presetSubtype="12"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strips(downLeft)">
                                      <p:cBhvr>
                                        <p:cTn id="40" dur="500"/>
                                        <p:tgtEl>
                                          <p:spTgt spid="2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childTnLst>
                          </p:cTn>
                        </p:par>
                        <p:par>
                          <p:cTn id="46" fill="hold">
                            <p:stCondLst>
                              <p:cond delay="1275"/>
                            </p:stCondLst>
                            <p:childTnLst>
                              <p:par>
                                <p:cTn id="47" presetID="47" presetClass="entr" presetSubtype="0" fill="hold" grpId="0" nodeType="afterEffect">
                                  <p:stCondLst>
                                    <p:cond delay="0"/>
                                  </p:stCondLst>
                                  <p:iterate type="lt">
                                    <p:tmPct val="10000"/>
                                  </p:iterate>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fade">
                                      <p:cBhvr>
                                        <p:cTn id="49" dur="250"/>
                                        <p:tgtEl>
                                          <p:spTgt spid="27">
                                            <p:txEl>
                                              <p:pRg st="0" end="0"/>
                                            </p:txEl>
                                          </p:spTgt>
                                        </p:tgtEl>
                                      </p:cBhvr>
                                    </p:animEffect>
                                    <p:anim calcmode="lin" valueType="num">
                                      <p:cBhvr>
                                        <p:cTn id="50" dur="25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1" dur="25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1725"/>
                            </p:stCondLst>
                            <p:childTnLst>
                              <p:par>
                                <p:cTn id="53" presetID="18" presetClass="entr" presetSubtype="12"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strips(downLeft)">
                                      <p:cBhvr>
                                        <p:cTn id="55" dur="500"/>
                                        <p:tgtEl>
                                          <p:spTgt spid="29"/>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childTnLst>
                          </p:cTn>
                        </p:par>
                        <p:par>
                          <p:cTn id="61" fill="hold">
                            <p:stCondLst>
                              <p:cond delay="2225"/>
                            </p:stCondLst>
                            <p:childTnLst>
                              <p:par>
                                <p:cTn id="62" presetID="47" presetClass="entr" presetSubtype="0" fill="hold" grpId="0" nodeType="afterEffect">
                                  <p:stCondLst>
                                    <p:cond delay="0"/>
                                  </p:stCondLst>
                                  <p:iterate type="lt">
                                    <p:tmPct val="10000"/>
                                  </p:iterate>
                                  <p:childTnLst>
                                    <p:set>
                                      <p:cBhvr>
                                        <p:cTn id="63" dur="1" fill="hold">
                                          <p:stCondLst>
                                            <p:cond delay="0"/>
                                          </p:stCondLst>
                                        </p:cTn>
                                        <p:tgtEl>
                                          <p:spTgt spid="31">
                                            <p:txEl>
                                              <p:pRg st="0" end="0"/>
                                            </p:txEl>
                                          </p:spTgt>
                                        </p:tgtEl>
                                        <p:attrNameLst>
                                          <p:attrName>style.visibility</p:attrName>
                                        </p:attrNameLst>
                                      </p:cBhvr>
                                      <p:to>
                                        <p:strVal val="visible"/>
                                      </p:to>
                                    </p:set>
                                    <p:animEffect transition="in" filter="fade">
                                      <p:cBhvr>
                                        <p:cTn id="64" dur="250"/>
                                        <p:tgtEl>
                                          <p:spTgt spid="31">
                                            <p:txEl>
                                              <p:pRg st="0" end="0"/>
                                            </p:txEl>
                                          </p:spTgt>
                                        </p:tgtEl>
                                      </p:cBhvr>
                                    </p:animEffect>
                                    <p:anim calcmode="lin" valueType="num">
                                      <p:cBhvr>
                                        <p:cTn id="65" dur="25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6" dur="25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67" fill="hold">
                            <p:stCondLst>
                              <p:cond delay="2675"/>
                            </p:stCondLst>
                            <p:childTnLst>
                              <p:par>
                                <p:cTn id="68" presetID="18" presetClass="entr" presetSubtype="12"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strips(downLeft)">
                                      <p:cBhvr>
                                        <p:cTn id="70" dur="500"/>
                                        <p:tgtEl>
                                          <p:spTgt spid="33"/>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500" fill="hold"/>
                                        <p:tgtEl>
                                          <p:spTgt spid="34"/>
                                        </p:tgtEl>
                                        <p:attrNameLst>
                                          <p:attrName>ppt_w</p:attrName>
                                        </p:attrNameLst>
                                      </p:cBhvr>
                                      <p:tavLst>
                                        <p:tav tm="0">
                                          <p:val>
                                            <p:fltVal val="0"/>
                                          </p:val>
                                        </p:tav>
                                        <p:tav tm="100000">
                                          <p:val>
                                            <p:strVal val="#ppt_w"/>
                                          </p:val>
                                        </p:tav>
                                      </p:tavLst>
                                    </p:anim>
                                    <p:anim calcmode="lin" valueType="num">
                                      <p:cBhvr>
                                        <p:cTn id="74" dur="500" fill="hold"/>
                                        <p:tgtEl>
                                          <p:spTgt spid="34"/>
                                        </p:tgtEl>
                                        <p:attrNameLst>
                                          <p:attrName>ppt_h</p:attrName>
                                        </p:attrNameLst>
                                      </p:cBhvr>
                                      <p:tavLst>
                                        <p:tav tm="0">
                                          <p:val>
                                            <p:fltVal val="0"/>
                                          </p:val>
                                        </p:tav>
                                        <p:tav tm="100000">
                                          <p:val>
                                            <p:strVal val="#ppt_h"/>
                                          </p:val>
                                        </p:tav>
                                      </p:tavLst>
                                    </p:anim>
                                    <p:animEffect transition="in" filter="fade">
                                      <p:cBhvr>
                                        <p:cTn id="75" dur="500"/>
                                        <p:tgtEl>
                                          <p:spTgt spid="34"/>
                                        </p:tgtEl>
                                      </p:cBhvr>
                                    </p:animEffect>
                                  </p:childTnLst>
                                </p:cTn>
                              </p:par>
                            </p:childTnLst>
                          </p:cTn>
                        </p:par>
                        <p:par>
                          <p:cTn id="76" fill="hold">
                            <p:stCondLst>
                              <p:cond delay="3175"/>
                            </p:stCondLst>
                            <p:childTnLst>
                              <p:par>
                                <p:cTn id="77" presetID="47" presetClass="entr" presetSubtype="0" fill="hold" grpId="0" nodeType="afterEffect">
                                  <p:stCondLst>
                                    <p:cond delay="0"/>
                                  </p:stCondLst>
                                  <p:iterate type="lt">
                                    <p:tmPct val="10000"/>
                                  </p:iterate>
                                  <p:childTnLst>
                                    <p:set>
                                      <p:cBhvr>
                                        <p:cTn id="78" dur="1" fill="hold">
                                          <p:stCondLst>
                                            <p:cond delay="0"/>
                                          </p:stCondLst>
                                        </p:cTn>
                                        <p:tgtEl>
                                          <p:spTgt spid="35">
                                            <p:txEl>
                                              <p:pRg st="0" end="0"/>
                                            </p:txEl>
                                          </p:spTgt>
                                        </p:tgtEl>
                                        <p:attrNameLst>
                                          <p:attrName>style.visibility</p:attrName>
                                        </p:attrNameLst>
                                      </p:cBhvr>
                                      <p:to>
                                        <p:strVal val="visible"/>
                                      </p:to>
                                    </p:set>
                                    <p:animEffect transition="in" filter="fade">
                                      <p:cBhvr>
                                        <p:cTn id="79" dur="250"/>
                                        <p:tgtEl>
                                          <p:spTgt spid="35">
                                            <p:txEl>
                                              <p:pRg st="0" end="0"/>
                                            </p:txEl>
                                          </p:spTgt>
                                        </p:tgtEl>
                                      </p:cBhvr>
                                    </p:animEffect>
                                    <p:anim calcmode="lin" valueType="num">
                                      <p:cBhvr>
                                        <p:cTn id="80" dur="25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81" dur="25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82" fill="hold">
                            <p:stCondLst>
                              <p:cond delay="3625"/>
                            </p:stCondLst>
                            <p:childTnLst>
                              <p:par>
                                <p:cTn id="83" presetID="18" presetClass="entr" presetSubtype="12" fill="hold" grpId="0"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strips(downLeft)">
                                      <p:cBhvr>
                                        <p:cTn id="85" dur="500"/>
                                        <p:tgtEl>
                                          <p:spTgt spid="55"/>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p:cTn id="88" dur="500" fill="hold"/>
                                        <p:tgtEl>
                                          <p:spTgt spid="56"/>
                                        </p:tgtEl>
                                        <p:attrNameLst>
                                          <p:attrName>ppt_w</p:attrName>
                                        </p:attrNameLst>
                                      </p:cBhvr>
                                      <p:tavLst>
                                        <p:tav tm="0">
                                          <p:val>
                                            <p:fltVal val="0"/>
                                          </p:val>
                                        </p:tav>
                                        <p:tav tm="100000">
                                          <p:val>
                                            <p:strVal val="#ppt_w"/>
                                          </p:val>
                                        </p:tav>
                                      </p:tavLst>
                                    </p:anim>
                                    <p:anim calcmode="lin" valueType="num">
                                      <p:cBhvr>
                                        <p:cTn id="89" dur="500" fill="hold"/>
                                        <p:tgtEl>
                                          <p:spTgt spid="56"/>
                                        </p:tgtEl>
                                        <p:attrNameLst>
                                          <p:attrName>ppt_h</p:attrName>
                                        </p:attrNameLst>
                                      </p:cBhvr>
                                      <p:tavLst>
                                        <p:tav tm="0">
                                          <p:val>
                                            <p:fltVal val="0"/>
                                          </p:val>
                                        </p:tav>
                                        <p:tav tm="100000">
                                          <p:val>
                                            <p:strVal val="#ppt_h"/>
                                          </p:val>
                                        </p:tav>
                                      </p:tavLst>
                                    </p:anim>
                                    <p:animEffect transition="in" filter="fade">
                                      <p:cBhvr>
                                        <p:cTn id="90" dur="500"/>
                                        <p:tgtEl>
                                          <p:spTgt spid="56"/>
                                        </p:tgtEl>
                                      </p:cBhvr>
                                    </p:animEffect>
                                  </p:childTnLst>
                                </p:cTn>
                              </p:par>
                            </p:childTnLst>
                          </p:cTn>
                        </p:par>
                        <p:par>
                          <p:cTn id="91" fill="hold">
                            <p:stCondLst>
                              <p:cond delay="4125"/>
                            </p:stCondLst>
                            <p:childTnLst>
                              <p:par>
                                <p:cTn id="92" presetID="47" presetClass="entr" presetSubtype="0" fill="hold" grpId="0" nodeType="afterEffect">
                                  <p:stCondLst>
                                    <p:cond delay="0"/>
                                  </p:stCondLst>
                                  <p:iterate type="lt">
                                    <p:tmPct val="10000"/>
                                  </p:iterate>
                                  <p:childTnLst>
                                    <p:set>
                                      <p:cBhvr>
                                        <p:cTn id="93" dur="1" fill="hold">
                                          <p:stCondLst>
                                            <p:cond delay="0"/>
                                          </p:stCondLst>
                                        </p:cTn>
                                        <p:tgtEl>
                                          <p:spTgt spid="57">
                                            <p:txEl>
                                              <p:pRg st="0" end="0"/>
                                            </p:txEl>
                                          </p:spTgt>
                                        </p:tgtEl>
                                        <p:attrNameLst>
                                          <p:attrName>style.visibility</p:attrName>
                                        </p:attrNameLst>
                                      </p:cBhvr>
                                      <p:to>
                                        <p:strVal val="visible"/>
                                      </p:to>
                                    </p:set>
                                    <p:animEffect transition="in" filter="fade">
                                      <p:cBhvr>
                                        <p:cTn id="94" dur="250"/>
                                        <p:tgtEl>
                                          <p:spTgt spid="57">
                                            <p:txEl>
                                              <p:pRg st="0" end="0"/>
                                            </p:txEl>
                                          </p:spTgt>
                                        </p:tgtEl>
                                      </p:cBhvr>
                                    </p:animEffect>
                                    <p:anim calcmode="lin" valueType="num">
                                      <p:cBhvr>
                                        <p:cTn id="95" dur="25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6" dur="250" fill="hold"/>
                                        <p:tgtEl>
                                          <p:spTgt spid="5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1" grpId="0" animBg="1"/>
      <p:bldP spid="22" grpId="0"/>
      <p:bldP spid="23" grpId="0" build="p"/>
      <p:bldP spid="25" grpId="0" animBg="1"/>
      <p:bldP spid="26" grpId="0"/>
      <p:bldP spid="27" grpId="0" build="p"/>
      <p:bldP spid="29" grpId="0" animBg="1"/>
      <p:bldP spid="30" grpId="0"/>
      <p:bldP spid="31" grpId="0" build="p"/>
      <p:bldP spid="33" grpId="0" animBg="1"/>
      <p:bldP spid="34" grpId="0"/>
      <p:bldP spid="35" grpId="0" build="p"/>
      <p:bldP spid="55" grpId="0" animBg="1"/>
      <p:bldP spid="56" grpId="0"/>
      <p:bldP spid="5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5085" r="5085"/>
          <a:stretch>
            <a:fillRect/>
          </a:stretch>
        </p:blipFill>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6385560" cy="6858000"/>
          </a:xfrm>
          <a:prstGeom prst="rect">
            <a:avLst/>
          </a:prstGeom>
        </p:spPr>
      </p:pic>
      <p:sp>
        <p:nvSpPr>
          <p:cNvPr id="25" name="矩形 24"/>
          <p:cNvSpPr/>
          <p:nvPr/>
        </p:nvSpPr>
        <p:spPr>
          <a:xfrm>
            <a:off x="821926" y="2722236"/>
            <a:ext cx="3074729" cy="2850011"/>
          </a:xfrm>
          <a:prstGeom prst="rect">
            <a:avLst/>
          </a:prstGeom>
        </p:spPr>
        <p:txBody>
          <a:bodyPr wrap="square">
            <a:spAutoFit/>
          </a:bodyPr>
          <a:lstStyle/>
          <a:p>
            <a:pPr algn="just" eaLnBrk="1" fontAlgn="auto" hangingPunct="1">
              <a:lnSpc>
                <a:spcPct val="160000"/>
              </a:lnSpc>
              <a:spcBef>
                <a:spcPts val="0"/>
              </a:spcBef>
              <a:spcAft>
                <a:spcPts val="0"/>
              </a:spcAft>
              <a:defRPr/>
            </a:pPr>
            <a:r>
              <a:rPr lang="zh-CN" altLang="en-US" sz="1400" smtClean="0">
                <a:solidFill>
                  <a:schemeClr val="tx1">
                    <a:lumMod val="85000"/>
                    <a:lumOff val="15000"/>
                  </a:schemeClr>
                </a:solidFill>
                <a:latin typeface="Calibri Light" panose="020F0302020204030204" pitchFamily="34" charset="0"/>
                <a:cs typeface="Arial" panose="020B0604020202020204" pitchFamily="34" charset="0"/>
                <a:sym typeface="+mn-ea"/>
              </a:rPr>
              <a:t>重复数据删除技术作为数据中心中不可缺少的一部分，可以提高存储效率和数据传输性能。但是它同时也会带来计算上的开销。</a:t>
            </a:r>
            <a:endParaRPr lang="en-US" altLang="zh-CN" sz="1400" smtClean="0">
              <a:solidFill>
                <a:schemeClr val="tx1">
                  <a:lumMod val="85000"/>
                  <a:lumOff val="15000"/>
                </a:schemeClr>
              </a:solidFill>
              <a:latin typeface="Calibri Light" panose="020F0302020204030204" pitchFamily="34" charset="0"/>
              <a:cs typeface="Arial" panose="020B0604020202020204" pitchFamily="34" charset="0"/>
              <a:sym typeface="+mn-ea"/>
            </a:endParaRPr>
          </a:p>
          <a:p>
            <a:pPr algn="just" eaLnBrk="1" fontAlgn="auto" hangingPunct="1">
              <a:lnSpc>
                <a:spcPct val="160000"/>
              </a:lnSpc>
              <a:spcBef>
                <a:spcPts val="0"/>
              </a:spcBef>
              <a:spcAft>
                <a:spcPts val="0"/>
              </a:spcAft>
              <a:defRPr/>
            </a:pPr>
            <a:r>
              <a:rPr lang="zh-CN" altLang="en-US" sz="1400" smtClean="0">
                <a:solidFill>
                  <a:schemeClr val="tx1">
                    <a:lumMod val="85000"/>
                    <a:lumOff val="15000"/>
                  </a:schemeClr>
                </a:solidFill>
                <a:latin typeface="Calibri Light" panose="020F0302020204030204" pitchFamily="34" charset="0"/>
                <a:cs typeface="Arial" panose="020B0604020202020204" pitchFamily="34" charset="0"/>
                <a:sym typeface="+mn-ea"/>
              </a:rPr>
              <a:t>以上三篇论文分别对重复数据删除的指纹索引，差量压缩和数据恢复的三个阶段进行了性能优化，提高了系统的吞吐量和计算速度。</a:t>
            </a:r>
            <a:endParaRPr lang="en-US" altLang="zh-CN" sz="1400" dirty="0">
              <a:solidFill>
                <a:schemeClr val="tx1">
                  <a:lumMod val="85000"/>
                  <a:lumOff val="15000"/>
                </a:schemeClr>
              </a:solidFill>
              <a:latin typeface="Calibri Light" panose="020F0302020204030204" pitchFamily="34" charset="0"/>
              <a:cs typeface="Arial" panose="020B0604020202020204" pitchFamily="34" charset="0"/>
              <a:sym typeface="+mn-ea"/>
            </a:endParaRPr>
          </a:p>
        </p:txBody>
      </p:sp>
      <p:sp>
        <p:nvSpPr>
          <p:cNvPr id="26" name="矩形 25"/>
          <p:cNvSpPr/>
          <p:nvPr/>
        </p:nvSpPr>
        <p:spPr>
          <a:xfrm>
            <a:off x="821803" y="1960100"/>
            <a:ext cx="2386239" cy="3369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27" name="Rectangle 70"/>
          <p:cNvSpPr>
            <a:spLocks noChangeArrowheads="1"/>
          </p:cNvSpPr>
          <p:nvPr/>
        </p:nvSpPr>
        <p:spPr bwMode="auto">
          <a:xfrm>
            <a:off x="1385171" y="1927403"/>
            <a:ext cx="16344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en-US" sz="2000" spc="600" noProof="1">
                <a:solidFill>
                  <a:schemeClr val="bg1"/>
                </a:solidFill>
                <a:latin typeface="+mj-ea"/>
                <a:ea typeface="+mj-ea"/>
                <a:cs typeface="Open Sans" panose="020B0606030504020204" pitchFamily="34" charset="0"/>
              </a:rPr>
              <a:t>总结</a:t>
            </a:r>
            <a:endParaRPr lang="en-US" altLang="zh-CN" sz="2000" spc="600" noProof="1">
              <a:solidFill>
                <a:schemeClr val="bg1"/>
              </a:solidFill>
              <a:latin typeface="+mj-ea"/>
              <a:ea typeface="+mj-ea"/>
              <a:cs typeface="Open Sans" panose="020B0606030504020204" pitchFamily="34" charset="0"/>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53" presetClass="entr" presetSubtype="16" fill="hold" grpId="0" nodeType="withEffect">
                                  <p:stCondLst>
                                    <p:cond delay="250"/>
                                  </p:stCondLst>
                                  <p:iterate type="lt">
                                    <p:tmPct val="10000"/>
                                  </p:iterate>
                                  <p:childTnLst>
                                    <p:set>
                                      <p:cBhvr>
                                        <p:cTn id="9" dur="1" fill="hold">
                                          <p:stCondLst>
                                            <p:cond delay="0"/>
                                          </p:stCondLst>
                                        </p:cTn>
                                        <p:tgtEl>
                                          <p:spTgt spid="27"/>
                                        </p:tgtEl>
                                        <p:attrNameLst>
                                          <p:attrName>style.visibility</p:attrName>
                                        </p:attrNameLst>
                                      </p:cBhvr>
                                      <p:to>
                                        <p:strVal val="visible"/>
                                      </p:to>
                                    </p:set>
                                    <p:anim calcmode="lin" valueType="num">
                                      <p:cBhvr>
                                        <p:cTn id="10" dur="500" fill="hold"/>
                                        <p:tgtEl>
                                          <p:spTgt spid="27"/>
                                        </p:tgtEl>
                                        <p:attrNameLst>
                                          <p:attrName>ppt_w</p:attrName>
                                        </p:attrNameLst>
                                      </p:cBhvr>
                                      <p:tavLst>
                                        <p:tav tm="0">
                                          <p:val>
                                            <p:fltVal val="0"/>
                                          </p:val>
                                        </p:tav>
                                        <p:tav tm="100000">
                                          <p:val>
                                            <p:strVal val="#ppt_w"/>
                                          </p:val>
                                        </p:tav>
                                      </p:tavLst>
                                    </p:anim>
                                    <p:anim calcmode="lin" valueType="num">
                                      <p:cBhvr>
                                        <p:cTn id="11" dur="500" fill="hold"/>
                                        <p:tgtEl>
                                          <p:spTgt spid="27"/>
                                        </p:tgtEl>
                                        <p:attrNameLst>
                                          <p:attrName>ppt_h</p:attrName>
                                        </p:attrNameLst>
                                      </p:cBhvr>
                                      <p:tavLst>
                                        <p:tav tm="0">
                                          <p:val>
                                            <p:fltVal val="0"/>
                                          </p:val>
                                        </p:tav>
                                        <p:tav tm="100000">
                                          <p:val>
                                            <p:strVal val="#ppt_h"/>
                                          </p:val>
                                        </p:tav>
                                      </p:tavLst>
                                    </p:anim>
                                    <p:animEffect transition="in" filter="fade">
                                      <p:cBhvr>
                                        <p:cTn id="12" dur="500"/>
                                        <p:tgtEl>
                                          <p:spTgt spid="27"/>
                                        </p:tgtEl>
                                      </p:cBhvr>
                                    </p:animEffect>
                                  </p:childTnLst>
                                </p:cTn>
                              </p:par>
                              <p:par>
                                <p:cTn id="13" presetID="53" presetClass="entr" presetSubtype="16" fill="hold" grpId="0" nodeType="withEffect">
                                  <p:stCondLst>
                                    <p:cond delay="500"/>
                                  </p:stCondLst>
                                  <p:iterate type="lt">
                                    <p:tmPct val="10000"/>
                                  </p:iterate>
                                  <p:childTnLst>
                                    <p:set>
                                      <p:cBhvr>
                                        <p:cTn id="14" dur="1" fill="hold">
                                          <p:stCondLst>
                                            <p:cond delay="0"/>
                                          </p:stCondLst>
                                        </p:cTn>
                                        <p:tgtEl>
                                          <p:spTgt spid="25"/>
                                        </p:tgtEl>
                                        <p:attrNameLst>
                                          <p:attrName>style.visibility</p:attrName>
                                        </p:attrNameLst>
                                      </p:cBhvr>
                                      <p:to>
                                        <p:strVal val="visible"/>
                                      </p:to>
                                    </p:set>
                                    <p:anim calcmode="lin" valueType="num">
                                      <p:cBhvr>
                                        <p:cTn id="15" dur="250" fill="hold"/>
                                        <p:tgtEl>
                                          <p:spTgt spid="25"/>
                                        </p:tgtEl>
                                        <p:attrNameLst>
                                          <p:attrName>ppt_w</p:attrName>
                                        </p:attrNameLst>
                                      </p:cBhvr>
                                      <p:tavLst>
                                        <p:tav tm="0">
                                          <p:val>
                                            <p:fltVal val="0"/>
                                          </p:val>
                                        </p:tav>
                                        <p:tav tm="100000">
                                          <p:val>
                                            <p:strVal val="#ppt_w"/>
                                          </p:val>
                                        </p:tav>
                                      </p:tavLst>
                                    </p:anim>
                                    <p:anim calcmode="lin" valueType="num">
                                      <p:cBhvr>
                                        <p:cTn id="16" dur="250" fill="hold"/>
                                        <p:tgtEl>
                                          <p:spTgt spid="25"/>
                                        </p:tgtEl>
                                        <p:attrNameLst>
                                          <p:attrName>ppt_h</p:attrName>
                                        </p:attrNameLst>
                                      </p:cBhvr>
                                      <p:tavLst>
                                        <p:tav tm="0">
                                          <p:val>
                                            <p:fltVal val="0"/>
                                          </p:val>
                                        </p:tav>
                                        <p:tav tm="100000">
                                          <p:val>
                                            <p:strVal val="#ppt_h"/>
                                          </p:val>
                                        </p:tav>
                                      </p:tavLst>
                                    </p:anim>
                                    <p:animEffect transition="in" filter="fade">
                                      <p:cBhvr>
                                        <p:cTn id="17"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06494" y="3018792"/>
            <a:ext cx="7141381" cy="1200329"/>
          </a:xfrm>
          <a:prstGeom prst="rect">
            <a:avLst/>
          </a:prstGeom>
          <a:noFill/>
        </p:spPr>
        <p:txBody>
          <a:bodyPr vert="horz" wrap="square" rtlCol="0">
            <a:spAutoFit/>
          </a:bodyPr>
          <a:lstStyle/>
          <a:p>
            <a:r>
              <a:rPr lang="en-US" altLang="zh-CN" sz="7200" spc="12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THANKS</a:t>
            </a:r>
            <a:endParaRPr lang="zh-CN" altLang="en-US" sz="7200" spc="12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cxnSp>
        <p:nvCxnSpPr>
          <p:cNvPr id="12" name="直接连接符 11"/>
          <p:cNvCxnSpPr/>
          <p:nvPr/>
        </p:nvCxnSpPr>
        <p:spPr>
          <a:xfrm flipH="1">
            <a:off x="1041721" y="4139591"/>
            <a:ext cx="6486839"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pic>
        <p:nvPicPr>
          <p:cNvPr id="2" name="图片 1" descr="/Users/wangpeijia/Downloads/u=1020470107,846097834&amp;fm=26&amp;gp=0.jpg.pngu=1020470107,846097834&amp;fm=26&amp;gp=0.jpg"/>
          <p:cNvPicPr>
            <a:picLocks noChangeAspect="1"/>
          </p:cNvPicPr>
          <p:nvPr/>
        </p:nvPicPr>
        <p:blipFill>
          <a:blip r:embed="rId3">
            <a:grayscl/>
          </a:blip>
          <a:srcRect/>
          <a:stretch>
            <a:fillRect/>
          </a:stretch>
        </p:blipFill>
        <p:spPr>
          <a:xfrm>
            <a:off x="7725410" y="537210"/>
            <a:ext cx="3818255" cy="113347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22" presetClass="entr" presetSubtype="2"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par>
                          <p:cTn id="13" fill="hold">
                            <p:stCondLst>
                              <p:cond delay="1500"/>
                            </p:stCondLst>
                            <p:childTnLst>
                              <p:par>
                                <p:cTn id="14" presetID="14"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5523231" y="160528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5587221" y="1541444"/>
            <a:ext cx="627017" cy="1862048"/>
          </a:xfrm>
          <a:prstGeom prst="rect">
            <a:avLst/>
          </a:prstGeom>
          <a:noFill/>
        </p:spPr>
        <p:txBody>
          <a:bodyPr wrap="square" rtlCol="0">
            <a:spAutoFit/>
          </a:bodyPr>
          <a:lstStyle/>
          <a:p>
            <a:r>
              <a:rPr lang="en-US" altLang="zh-CN" sz="11500" dirty="0">
                <a:solidFill>
                  <a:schemeClr val="bg1"/>
                </a:solidFill>
                <a:latin typeface="+mn-ea"/>
                <a:cs typeface="Arial" panose="020B0604020202020204" pitchFamily="34" charset="0"/>
              </a:rPr>
              <a:t>1</a:t>
            </a:r>
            <a:endParaRPr lang="zh-CN" altLang="en-US" sz="11500" dirty="0">
              <a:solidFill>
                <a:schemeClr val="bg1"/>
              </a:solidFill>
              <a:latin typeface="+mn-ea"/>
              <a:cs typeface="Arial" panose="020B0604020202020204" pitchFamily="34"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28960">
            <a:off x="-287387" y="2533291"/>
            <a:ext cx="12993189" cy="2515008"/>
          </a:xfrm>
          <a:prstGeom prst="rect">
            <a:avLst/>
          </a:prstGeom>
        </p:spPr>
      </p:pic>
      <p:sp>
        <p:nvSpPr>
          <p:cNvPr id="10" name="矩形 9"/>
          <p:cNvSpPr/>
          <p:nvPr/>
        </p:nvSpPr>
        <p:spPr>
          <a:xfrm>
            <a:off x="5247182" y="3386838"/>
            <a:ext cx="1924049" cy="830997"/>
          </a:xfrm>
          <a:prstGeom prst="rect">
            <a:avLst/>
          </a:prstGeom>
          <a:noFill/>
        </p:spPr>
        <p:txBody>
          <a:bodyPr vert="horz" wrap="square" rtlCol="0">
            <a:spAutoFit/>
          </a:bodyPr>
          <a:lstStyle/>
          <a:p>
            <a:pPr algn="ctr"/>
            <a:r>
              <a:rPr lang="zh-CN" altLang="en-US" sz="480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简介</a:t>
            </a:r>
            <a:endParaRPr lang="zh-CN" altLang="en-US" sz="48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16" presetClass="entr" presetSubtype="21"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25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5136381" y="2023872"/>
            <a:ext cx="0" cy="48341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a:grpSpLocks noChangeAspect="1"/>
          </p:cNvGrpSpPr>
          <p:nvPr/>
        </p:nvGrpSpPr>
        <p:grpSpPr>
          <a:xfrm>
            <a:off x="4786013" y="1805507"/>
            <a:ext cx="720000" cy="718326"/>
            <a:chOff x="4724972" y="1458268"/>
            <a:chExt cx="742579" cy="789978"/>
          </a:xfrm>
        </p:grpSpPr>
        <p:sp>
          <p:nvSpPr>
            <p:cNvPr id="6" name="菱形 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7" name="Rectangle 22"/>
            <p:cNvSpPr>
              <a:spLocks noChangeArrowheads="1"/>
            </p:cNvSpPr>
            <p:nvPr/>
          </p:nvSpPr>
          <p:spPr bwMode="auto">
            <a:xfrm>
              <a:off x="4819195" y="1553855"/>
              <a:ext cx="414266" cy="6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n-ea"/>
                  <a:cs typeface="Open Sans" panose="020B0606030504020204" pitchFamily="34" charset="0"/>
                </a:rPr>
                <a:t>1</a:t>
              </a:r>
            </a:p>
          </p:txBody>
        </p:sp>
      </p:grpSp>
      <p:grpSp>
        <p:nvGrpSpPr>
          <p:cNvPr id="3" name="组合 2"/>
          <p:cNvGrpSpPr>
            <a:grpSpLocks noChangeAspect="1"/>
          </p:cNvGrpSpPr>
          <p:nvPr/>
        </p:nvGrpSpPr>
        <p:grpSpPr>
          <a:xfrm>
            <a:off x="4773068" y="3389040"/>
            <a:ext cx="720000" cy="720000"/>
            <a:chOff x="4714013" y="3041801"/>
            <a:chExt cx="846000" cy="846000"/>
          </a:xfrm>
        </p:grpSpPr>
        <p:sp>
          <p:nvSpPr>
            <p:cNvPr id="8" name="菱形 7"/>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9" name="Rectangle 22"/>
            <p:cNvSpPr>
              <a:spLocks noChangeArrowheads="1"/>
            </p:cNvSpPr>
            <p:nvPr/>
          </p:nvSpPr>
          <p:spPr bwMode="auto">
            <a:xfrm>
              <a:off x="4853274" y="3114720"/>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2</a:t>
              </a:r>
              <a:endParaRPr lang="zh-CN" altLang="zh-CN" sz="4000" noProof="1">
                <a:solidFill>
                  <a:schemeClr val="tx1">
                    <a:lumMod val="85000"/>
                    <a:lumOff val="15000"/>
                  </a:schemeClr>
                </a:solidFill>
                <a:latin typeface="+mn-ea"/>
                <a:cs typeface="Open Sans" panose="020B0606030504020204" pitchFamily="34" charset="0"/>
              </a:endParaRPr>
            </a:p>
          </p:txBody>
        </p:sp>
      </p:grpSp>
      <p:grpSp>
        <p:nvGrpSpPr>
          <p:cNvPr id="16" name="组合 15"/>
          <p:cNvGrpSpPr>
            <a:grpSpLocks noChangeAspect="1"/>
          </p:cNvGrpSpPr>
          <p:nvPr/>
        </p:nvGrpSpPr>
        <p:grpSpPr>
          <a:xfrm>
            <a:off x="4774792" y="4972574"/>
            <a:ext cx="720000" cy="720000"/>
            <a:chOff x="4719547" y="4625335"/>
            <a:chExt cx="846000" cy="846000"/>
          </a:xfrm>
        </p:grpSpPr>
        <p:sp>
          <p:nvSpPr>
            <p:cNvPr id="10" name="菱形 9"/>
            <p:cNvSpPr/>
            <p:nvPr/>
          </p:nvSpPr>
          <p:spPr>
            <a:xfrm>
              <a:off x="4719547" y="4625335"/>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1" name="Rectangle 22"/>
            <p:cNvSpPr>
              <a:spLocks noChangeArrowheads="1"/>
            </p:cNvSpPr>
            <p:nvPr/>
          </p:nvSpPr>
          <p:spPr bwMode="auto">
            <a:xfrm>
              <a:off x="4828202" y="4698254"/>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495">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495">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495">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495"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3</a:t>
              </a:r>
              <a:endParaRPr lang="zh-CN" altLang="zh-CN" sz="4000" noProof="1">
                <a:solidFill>
                  <a:schemeClr val="tx1">
                    <a:lumMod val="85000"/>
                    <a:lumOff val="15000"/>
                  </a:schemeClr>
                </a:solidFill>
                <a:latin typeface="+mn-ea"/>
                <a:cs typeface="Open Sans" panose="020B0606030504020204" pitchFamily="34" charset="0"/>
              </a:endParaRPr>
            </a:p>
          </p:txBody>
        </p:sp>
      </p:grpSp>
      <p:sp>
        <p:nvSpPr>
          <p:cNvPr id="12" name="Rectangle 23"/>
          <p:cNvSpPr/>
          <p:nvPr/>
        </p:nvSpPr>
        <p:spPr>
          <a:xfrm>
            <a:off x="5792661" y="1895666"/>
            <a:ext cx="3627564" cy="523220"/>
          </a:xfrm>
          <a:prstGeom prst="rect">
            <a:avLst/>
          </a:prstGeom>
        </p:spPr>
        <p:txBody>
          <a:bodyPr wrap="square">
            <a:spAutoFit/>
          </a:bodyPr>
          <a:lstStyle/>
          <a:p>
            <a:pPr algn="just">
              <a:defRPr/>
            </a:pPr>
            <a:r>
              <a:rPr lang="zh-CN" altLang="en-US" sz="1400">
                <a:solidFill>
                  <a:schemeClr val="bg1">
                    <a:lumMod val="50000"/>
                  </a:schemeClr>
                </a:solidFill>
                <a:latin typeface="+mn-ea"/>
                <a:sym typeface="+mn-ea"/>
              </a:rPr>
              <a:t>根据</a:t>
            </a:r>
            <a:r>
              <a:rPr lang="en-US" altLang="zh-CN" sz="1400">
                <a:solidFill>
                  <a:schemeClr val="bg1">
                    <a:lumMod val="50000"/>
                  </a:schemeClr>
                </a:solidFill>
                <a:latin typeface="+mn-ea"/>
                <a:sym typeface="+mn-ea"/>
              </a:rPr>
              <a:t>IDC</a:t>
            </a:r>
            <a:r>
              <a:rPr lang="zh-CN" altLang="en-US" sz="1400">
                <a:solidFill>
                  <a:schemeClr val="bg1">
                    <a:lumMod val="50000"/>
                  </a:schemeClr>
                </a:solidFill>
                <a:latin typeface="+mn-ea"/>
                <a:sym typeface="+mn-ea"/>
              </a:rPr>
              <a:t>的报告，</a:t>
            </a:r>
            <a:r>
              <a:rPr lang="en-US" altLang="zh-CN" sz="1400">
                <a:solidFill>
                  <a:schemeClr val="bg1">
                    <a:lumMod val="50000"/>
                  </a:schemeClr>
                </a:solidFill>
                <a:latin typeface="+mn-ea"/>
                <a:sym typeface="+mn-ea"/>
              </a:rPr>
              <a:t>2020</a:t>
            </a:r>
            <a:r>
              <a:rPr lang="zh-CN" altLang="en-US" sz="1400">
                <a:solidFill>
                  <a:schemeClr val="bg1">
                    <a:lumMod val="50000"/>
                  </a:schemeClr>
                </a:solidFill>
                <a:latin typeface="+mn-ea"/>
                <a:sym typeface="+mn-ea"/>
              </a:rPr>
              <a:t>年全球生成的数据量将超过</a:t>
            </a:r>
            <a:r>
              <a:rPr lang="en-US" altLang="zh-CN" sz="1400">
                <a:solidFill>
                  <a:schemeClr val="bg1">
                    <a:lumMod val="50000"/>
                  </a:schemeClr>
                </a:solidFill>
                <a:latin typeface="+mn-ea"/>
                <a:sym typeface="+mn-ea"/>
              </a:rPr>
              <a:t>44ZB</a:t>
            </a:r>
            <a:endParaRPr lang="en-US" sz="1400" noProof="1">
              <a:solidFill>
                <a:schemeClr val="bg1">
                  <a:lumMod val="50000"/>
                </a:schemeClr>
              </a:solidFill>
              <a:latin typeface="+mn-ea"/>
            </a:endParaRPr>
          </a:p>
        </p:txBody>
      </p:sp>
      <p:sp>
        <p:nvSpPr>
          <p:cNvPr id="13" name="Rectangle 23"/>
          <p:cNvSpPr/>
          <p:nvPr/>
        </p:nvSpPr>
        <p:spPr>
          <a:xfrm>
            <a:off x="5792661" y="3400404"/>
            <a:ext cx="3627564" cy="738664"/>
          </a:xfrm>
          <a:prstGeom prst="rect">
            <a:avLst/>
          </a:prstGeom>
        </p:spPr>
        <p:txBody>
          <a:bodyPr wrap="square">
            <a:spAutoFit/>
          </a:bodyPr>
          <a:lstStyle/>
          <a:p>
            <a:pPr algn="just">
              <a:defRPr/>
            </a:pPr>
            <a:r>
              <a:rPr lang="en-US" altLang="zh-CN" sz="1400" smtClean="0">
                <a:solidFill>
                  <a:schemeClr val="bg1">
                    <a:lumMod val="50000"/>
                  </a:schemeClr>
                </a:solidFill>
                <a:latin typeface="+mn-ea"/>
                <a:sym typeface="+mn-ea"/>
              </a:rPr>
              <a:t>Microsoft</a:t>
            </a:r>
            <a:r>
              <a:rPr lang="zh-CN" altLang="en-US" sz="1400" smtClean="0">
                <a:solidFill>
                  <a:schemeClr val="bg1">
                    <a:lumMod val="50000"/>
                  </a:schemeClr>
                </a:solidFill>
                <a:latin typeface="+mn-ea"/>
                <a:sym typeface="+mn-ea"/>
              </a:rPr>
              <a:t>和</a:t>
            </a:r>
            <a:r>
              <a:rPr lang="en-US" altLang="zh-CN" sz="1400" smtClean="0">
                <a:solidFill>
                  <a:schemeClr val="bg1">
                    <a:lumMod val="50000"/>
                  </a:schemeClr>
                </a:solidFill>
                <a:latin typeface="+mn-ea"/>
                <a:sym typeface="+mn-ea"/>
              </a:rPr>
              <a:t>EMC</a:t>
            </a:r>
            <a:r>
              <a:rPr lang="zh-CN" altLang="en-US" sz="1400" smtClean="0">
                <a:solidFill>
                  <a:schemeClr val="bg1">
                    <a:lumMod val="50000"/>
                  </a:schemeClr>
                </a:solidFill>
                <a:latin typeface="+mn-ea"/>
                <a:sym typeface="+mn-ea"/>
              </a:rPr>
              <a:t>的研究显示，</a:t>
            </a:r>
            <a:r>
              <a:rPr lang="zh-CN" altLang="en-US" sz="1400">
                <a:solidFill>
                  <a:schemeClr val="bg1">
                    <a:lumMod val="50000"/>
                  </a:schemeClr>
                </a:solidFill>
                <a:latin typeface="+mn-ea"/>
                <a:sym typeface="+mn-ea"/>
              </a:rPr>
              <a:t>它们的数据中心中分别约有</a:t>
            </a:r>
            <a:r>
              <a:rPr lang="en-US" altLang="zh-CN" sz="1400">
                <a:solidFill>
                  <a:schemeClr val="bg1">
                    <a:lumMod val="50000"/>
                  </a:schemeClr>
                </a:solidFill>
                <a:latin typeface="+mn-ea"/>
                <a:sym typeface="+mn-ea"/>
              </a:rPr>
              <a:t>50%</a:t>
            </a:r>
            <a:r>
              <a:rPr lang="zh-CN" altLang="en-US" sz="1400">
                <a:solidFill>
                  <a:schemeClr val="bg1">
                    <a:lumMod val="50000"/>
                  </a:schemeClr>
                </a:solidFill>
                <a:latin typeface="+mn-ea"/>
                <a:sym typeface="+mn-ea"/>
              </a:rPr>
              <a:t>和</a:t>
            </a:r>
            <a:r>
              <a:rPr lang="en-US" altLang="zh-CN" sz="1400">
                <a:solidFill>
                  <a:schemeClr val="bg1">
                    <a:lumMod val="50000"/>
                  </a:schemeClr>
                </a:solidFill>
                <a:latin typeface="+mn-ea"/>
                <a:sym typeface="+mn-ea"/>
              </a:rPr>
              <a:t>85%</a:t>
            </a:r>
            <a:r>
              <a:rPr lang="zh-CN" altLang="en-US" sz="1400">
                <a:solidFill>
                  <a:schemeClr val="bg1">
                    <a:lumMod val="50000"/>
                  </a:schemeClr>
                </a:solidFill>
                <a:latin typeface="+mn-ea"/>
                <a:sym typeface="+mn-ea"/>
              </a:rPr>
              <a:t>的数据是冗余的重复数据</a:t>
            </a:r>
            <a:endParaRPr lang="en-US" sz="1400" noProof="1">
              <a:solidFill>
                <a:schemeClr val="bg1">
                  <a:lumMod val="50000"/>
                </a:schemeClr>
              </a:solidFill>
              <a:latin typeface="+mn-ea"/>
            </a:endParaRPr>
          </a:p>
        </p:txBody>
      </p:sp>
      <p:sp>
        <p:nvSpPr>
          <p:cNvPr id="14" name="Rectangle 23"/>
          <p:cNvSpPr/>
          <p:nvPr/>
        </p:nvSpPr>
        <p:spPr>
          <a:xfrm>
            <a:off x="5792661" y="4983938"/>
            <a:ext cx="3627564" cy="738664"/>
          </a:xfrm>
          <a:prstGeom prst="rect">
            <a:avLst/>
          </a:prstGeom>
        </p:spPr>
        <p:txBody>
          <a:bodyPr wrap="square">
            <a:spAutoFit/>
          </a:bodyPr>
          <a:lstStyle/>
          <a:p>
            <a:pPr algn="just">
              <a:defRPr/>
            </a:pPr>
            <a:r>
              <a:rPr lang="zh-CN" altLang="zh-CN" sz="1400" smtClean="0">
                <a:solidFill>
                  <a:schemeClr val="bg1">
                    <a:lumMod val="50000"/>
                  </a:schemeClr>
                </a:solidFill>
                <a:latin typeface="+mn-ea"/>
              </a:rPr>
              <a:t>最近</a:t>
            </a:r>
            <a:r>
              <a:rPr lang="zh-CN" altLang="zh-CN" sz="1400">
                <a:solidFill>
                  <a:schemeClr val="bg1">
                    <a:lumMod val="50000"/>
                  </a:schemeClr>
                </a:solidFill>
                <a:latin typeface="+mn-ea"/>
              </a:rPr>
              <a:t>的</a:t>
            </a:r>
            <a:r>
              <a:rPr lang="zh-CN" altLang="zh-CN" sz="1400">
                <a:solidFill>
                  <a:schemeClr val="bg1">
                    <a:lumMod val="50000"/>
                  </a:schemeClr>
                </a:solidFill>
                <a:latin typeface="+mn-ea"/>
              </a:rPr>
              <a:t>一</a:t>
            </a:r>
            <a:r>
              <a:rPr lang="zh-CN" altLang="zh-CN" sz="1400" smtClean="0">
                <a:solidFill>
                  <a:schemeClr val="bg1">
                    <a:lumMod val="50000"/>
                  </a:schemeClr>
                </a:solidFill>
                <a:latin typeface="+mn-ea"/>
              </a:rPr>
              <a:t>项</a:t>
            </a:r>
            <a:r>
              <a:rPr lang="zh-CN" altLang="en-US" sz="1400" smtClean="0">
                <a:solidFill>
                  <a:schemeClr val="bg1">
                    <a:lumMod val="50000"/>
                  </a:schemeClr>
                </a:solidFill>
                <a:latin typeface="+mn-ea"/>
              </a:rPr>
              <a:t>调查</a:t>
            </a:r>
            <a:r>
              <a:rPr lang="zh-CN" altLang="zh-CN" sz="1400" smtClean="0">
                <a:solidFill>
                  <a:schemeClr val="bg1">
                    <a:lumMod val="50000"/>
                  </a:schemeClr>
                </a:solidFill>
                <a:latin typeface="+mn-ea"/>
              </a:rPr>
              <a:t>显示，近</a:t>
            </a:r>
            <a:r>
              <a:rPr lang="en-US" altLang="zh-CN" sz="1400">
                <a:solidFill>
                  <a:schemeClr val="bg1">
                    <a:lumMod val="50000"/>
                  </a:schemeClr>
                </a:solidFill>
                <a:latin typeface="+mn-ea"/>
              </a:rPr>
              <a:t>80%</a:t>
            </a:r>
            <a:r>
              <a:rPr lang="zh-CN" altLang="zh-CN" sz="1400">
                <a:solidFill>
                  <a:schemeClr val="bg1">
                    <a:lumMod val="50000"/>
                  </a:schemeClr>
                </a:solidFill>
                <a:latin typeface="+mn-ea"/>
              </a:rPr>
              <a:t>接受调查的公司正在探索其存储系统中的重复数据删除技术以减少冗余数据</a:t>
            </a:r>
            <a:endParaRPr lang="en-US" sz="1400" noProof="1">
              <a:solidFill>
                <a:schemeClr val="bg1">
                  <a:lumMod val="50000"/>
                </a:schemeClr>
              </a:solidFill>
              <a:latin typeface="+mn-ea"/>
            </a:endParaRPr>
          </a:p>
        </p:txBody>
      </p:sp>
      <p:sp>
        <p:nvSpPr>
          <p:cNvPr id="22" name="文本框 21"/>
          <p:cNvSpPr txBox="1"/>
          <p:nvPr/>
        </p:nvSpPr>
        <p:spPr>
          <a:xfrm>
            <a:off x="397246" y="246333"/>
            <a:ext cx="1254944" cy="369332"/>
          </a:xfrm>
          <a:prstGeom prst="rect">
            <a:avLst/>
          </a:prstGeom>
          <a:noFill/>
        </p:spPr>
        <p:txBody>
          <a:bodyPr wrap="square" rtlCol="0">
            <a:spAutoFit/>
          </a:bodyPr>
          <a:lstStyle/>
          <a:p>
            <a:r>
              <a:rPr lang="zh-CN" altLang="en-US" spc="300">
                <a:solidFill>
                  <a:schemeClr val="bg1"/>
                </a:solidFill>
                <a:latin typeface="+mj-ea"/>
                <a:ea typeface="+mj-ea"/>
              </a:rPr>
              <a:t>简介</a:t>
            </a:r>
            <a:endParaRPr lang="zh-CN" altLang="en-US" sz="1200" spc="300" dirty="0">
              <a:solidFill>
                <a:schemeClr val="bg1"/>
              </a:solidFill>
              <a:latin typeface="+mj-ea"/>
            </a:endParaRPr>
          </a:p>
        </p:txBody>
      </p:sp>
      <p:pic>
        <p:nvPicPr>
          <p:cNvPr id="5" name="图片 4"/>
          <p:cNvPicPr>
            <a:picLocks noChangeAspect="1"/>
          </p:cNvPicPr>
          <p:nvPr/>
        </p:nvPicPr>
        <p:blipFill rotWithShape="1">
          <a:blip r:embed="rId3"/>
          <a:srcRect l="26375" r="22205"/>
          <a:stretch/>
        </p:blipFill>
        <p:spPr>
          <a:xfrm>
            <a:off x="881961" y="1805507"/>
            <a:ext cx="2927838" cy="407019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50"/>
                            </p:stCondLst>
                            <p:childTnLst>
                              <p:par>
                                <p:cTn id="11" presetID="2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par>
                          <p:cTn id="14" fill="hold">
                            <p:stCondLst>
                              <p:cond delay="1050"/>
                            </p:stCondLst>
                            <p:childTnLst>
                              <p:par>
                                <p:cTn id="15" presetID="37"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900" decel="100000" fill="hold"/>
                                        <p:tgtEl>
                                          <p:spTgt spid="2"/>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1" presetID="42" presetClass="entr" presetSubtype="0"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2050"/>
                            </p:stCondLst>
                            <p:childTnLst>
                              <p:par>
                                <p:cTn id="27" presetID="37"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900" decel="100000" fill="hold"/>
                                        <p:tgtEl>
                                          <p:spTgt spid="3"/>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33" presetID="42" presetClass="entr" presetSubtype="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anim calcmode="lin" valueType="num">
                                      <p:cBhvr>
                                        <p:cTn id="36" dur="500" fill="hold"/>
                                        <p:tgtEl>
                                          <p:spTgt spid="13"/>
                                        </p:tgtEl>
                                        <p:attrNameLst>
                                          <p:attrName>ppt_x</p:attrName>
                                        </p:attrNameLst>
                                      </p:cBhvr>
                                      <p:tavLst>
                                        <p:tav tm="0">
                                          <p:val>
                                            <p:strVal val="#ppt_x"/>
                                          </p:val>
                                        </p:tav>
                                        <p:tav tm="100000">
                                          <p:val>
                                            <p:strVal val="#ppt_x"/>
                                          </p:val>
                                        </p:tav>
                                      </p:tavLst>
                                    </p:anim>
                                    <p:anim calcmode="lin" valueType="num">
                                      <p:cBhvr>
                                        <p:cTn id="37" dur="500" fill="hold"/>
                                        <p:tgtEl>
                                          <p:spTgt spid="13"/>
                                        </p:tgtEl>
                                        <p:attrNameLst>
                                          <p:attrName>ppt_y</p:attrName>
                                        </p:attrNameLst>
                                      </p:cBhvr>
                                      <p:tavLst>
                                        <p:tav tm="0">
                                          <p:val>
                                            <p:strVal val="#ppt_y+.1"/>
                                          </p:val>
                                        </p:tav>
                                        <p:tav tm="100000">
                                          <p:val>
                                            <p:strVal val="#ppt_y"/>
                                          </p:val>
                                        </p:tav>
                                      </p:tavLst>
                                    </p:anim>
                                  </p:childTnLst>
                                </p:cTn>
                              </p:par>
                            </p:childTnLst>
                          </p:cTn>
                        </p:par>
                        <p:par>
                          <p:cTn id="38" fill="hold">
                            <p:stCondLst>
                              <p:cond delay="3050"/>
                            </p:stCondLst>
                            <p:childTnLst>
                              <p:par>
                                <p:cTn id="39" presetID="37"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900" decel="100000" fill="hold"/>
                                        <p:tgtEl>
                                          <p:spTgt spid="1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5" presetID="42" presetClass="entr" presetSubtype="0" fill="hold" grpId="0" nodeType="withEffect">
                                  <p:stCondLst>
                                    <p:cond delay="25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anim calcmode="lin" valueType="num">
                                      <p:cBhvr>
                                        <p:cTn id="48" dur="500" fill="hold"/>
                                        <p:tgtEl>
                                          <p:spTgt spid="14"/>
                                        </p:tgtEl>
                                        <p:attrNameLst>
                                          <p:attrName>ppt_x</p:attrName>
                                        </p:attrNameLst>
                                      </p:cBhvr>
                                      <p:tavLst>
                                        <p:tav tm="0">
                                          <p:val>
                                            <p:strVal val="#ppt_x"/>
                                          </p:val>
                                        </p:tav>
                                        <p:tav tm="100000">
                                          <p:val>
                                            <p:strVal val="#ppt_x"/>
                                          </p:val>
                                        </p:tav>
                                      </p:tavLst>
                                    </p:anim>
                                    <p:anim calcmode="lin" valueType="num">
                                      <p:cBhvr>
                                        <p:cTn id="4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4089545"/>
            <a:ext cx="12192000" cy="2773679"/>
            <a:chOff x="0" y="3429000"/>
            <a:chExt cx="12192000" cy="3429000"/>
          </a:xfrm>
          <a:solidFill>
            <a:schemeClr val="tx1">
              <a:lumMod val="85000"/>
              <a:lumOff val="15000"/>
            </a:schemeClr>
          </a:solidFill>
        </p:grpSpPr>
        <p:sp>
          <p:nvSpPr>
            <p:cNvPr id="10" name="矩形 9"/>
            <p:cNvSpPr/>
            <p:nvPr/>
          </p:nvSpPr>
          <p:spPr>
            <a:xfrm>
              <a:off x="0" y="3618000"/>
              <a:ext cx="12192000" cy="32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3429000"/>
              <a:ext cx="12192000" cy="32766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10461450" y="261573"/>
            <a:ext cx="1548394" cy="369332"/>
          </a:xfrm>
          <a:prstGeom prst="rect">
            <a:avLst/>
          </a:prstGeom>
          <a:noFill/>
        </p:spPr>
        <p:txBody>
          <a:bodyPr wrap="square" rtlCol="0">
            <a:spAutoFit/>
          </a:bodyPr>
          <a:lstStyle/>
          <a:p>
            <a:pPr algn="ctr"/>
            <a:r>
              <a:rPr lang="zh-CN" altLang="en-US" spc="-150" smtClean="0">
                <a:solidFill>
                  <a:schemeClr val="bg1"/>
                </a:solidFill>
                <a:latin typeface="+mj-ea"/>
                <a:ea typeface="+mj-ea"/>
              </a:rPr>
              <a:t>重复数据删除</a:t>
            </a:r>
            <a:endParaRPr lang="zh-CN" altLang="en-US" sz="1200" spc="-150" dirty="0">
              <a:solidFill>
                <a:schemeClr val="bg1"/>
              </a:solidFill>
              <a:latin typeface="+mj-ea"/>
            </a:endParaRPr>
          </a:p>
        </p:txBody>
      </p:sp>
      <p:sp>
        <p:nvSpPr>
          <p:cNvPr id="23" name="矩形 22"/>
          <p:cNvSpPr/>
          <p:nvPr/>
        </p:nvSpPr>
        <p:spPr>
          <a:xfrm>
            <a:off x="1144109" y="1542590"/>
            <a:ext cx="4494691" cy="461665"/>
          </a:xfrm>
          <a:prstGeom prst="rect">
            <a:avLst/>
          </a:prstGeom>
        </p:spPr>
        <p:txBody>
          <a:bodyPr wrap="square">
            <a:spAutoFit/>
          </a:bodyPr>
          <a:lstStyle/>
          <a:p>
            <a:r>
              <a:rPr lang="zh-CN" altLang="en-US" sz="2400" smtClean="0">
                <a:latin typeface="迷你简汉真广标" panose="02010609000101010101" pitchFamily="49" charset="-122"/>
                <a:ea typeface="迷你简汉真广标" panose="02010609000101010101" pitchFamily="49" charset="-122"/>
              </a:rPr>
              <a:t>重复数据删除技术</a:t>
            </a:r>
            <a:endParaRPr lang="zh-CN" altLang="en-US" sz="2400" dirty="0">
              <a:latin typeface="迷你简汉真广标" panose="02010609000101010101" pitchFamily="49" charset="-122"/>
              <a:ea typeface="迷你简汉真广标" panose="02010609000101010101" pitchFamily="49" charset="-122"/>
            </a:endParaRPr>
          </a:p>
        </p:txBody>
      </p:sp>
      <p:sp>
        <p:nvSpPr>
          <p:cNvPr id="24" name="Rectangle 23"/>
          <p:cNvSpPr/>
          <p:nvPr/>
        </p:nvSpPr>
        <p:spPr>
          <a:xfrm>
            <a:off x="1144109" y="2209292"/>
            <a:ext cx="8464960" cy="276999"/>
          </a:xfrm>
          <a:prstGeom prst="rect">
            <a:avLst/>
          </a:prstGeom>
        </p:spPr>
        <p:txBody>
          <a:bodyPr wrap="square">
            <a:spAutoFit/>
          </a:bodyPr>
          <a:lstStyle/>
          <a:p>
            <a:pPr algn="just">
              <a:defRPr/>
            </a:pPr>
            <a:r>
              <a:rPr lang="zh-CN" altLang="en-US" sz="12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一类</a:t>
            </a:r>
            <a:r>
              <a:rPr lang="zh-CN" altLang="en-US"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无损</a:t>
            </a:r>
            <a:r>
              <a:rPr lang="zh-CN" altLang="en-US" sz="12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的数据压缩技术。它不仅可以通过消除重复数据来减小存储空间，还可以减小低带宽网络环境中冗余数据</a:t>
            </a:r>
            <a:r>
              <a:rPr lang="zh-CN" altLang="en-US" sz="12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的</a:t>
            </a:r>
            <a:r>
              <a:rPr lang="zh-CN" altLang="en-US"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传输</a:t>
            </a:r>
            <a:r>
              <a:rPr lang="zh-CN" altLang="en-US" sz="120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a:t>
            </a:r>
            <a:endPar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Hexagon 59"/>
          <p:cNvSpPr>
            <a:spLocks noChangeAspect="1"/>
          </p:cNvSpPr>
          <p:nvPr/>
        </p:nvSpPr>
        <p:spPr>
          <a:xfrm>
            <a:off x="7194809" y="3468855"/>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solidFill>
              </a:rPr>
              <a:t>差量压缩</a:t>
            </a:r>
            <a:endParaRPr lang="en-US" sz="1400">
              <a:solidFill>
                <a:schemeClr val="tx1"/>
              </a:solidFill>
            </a:endParaRPr>
          </a:p>
        </p:txBody>
      </p:sp>
      <p:sp>
        <p:nvSpPr>
          <p:cNvPr id="26" name="Hexagon 60"/>
          <p:cNvSpPr>
            <a:spLocks noChangeAspect="1"/>
          </p:cNvSpPr>
          <p:nvPr/>
        </p:nvSpPr>
        <p:spPr>
          <a:xfrm>
            <a:off x="5177909" y="3468855"/>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solidFill>
              </a:rPr>
              <a:t>指纹索引</a:t>
            </a:r>
            <a:endParaRPr lang="en-US" sz="1400" dirty="0">
              <a:solidFill>
                <a:schemeClr val="tx1"/>
              </a:solidFill>
            </a:endParaRPr>
          </a:p>
        </p:txBody>
      </p:sp>
      <p:sp>
        <p:nvSpPr>
          <p:cNvPr id="27" name="Hexagon 61"/>
          <p:cNvSpPr>
            <a:spLocks noChangeAspect="1"/>
          </p:cNvSpPr>
          <p:nvPr/>
        </p:nvSpPr>
        <p:spPr>
          <a:xfrm>
            <a:off x="3161009" y="3458657"/>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solidFill>
              </a:rPr>
              <a:t>指纹计算</a:t>
            </a:r>
            <a:endParaRPr lang="en-US" sz="1400" dirty="0">
              <a:solidFill>
                <a:schemeClr val="tx1"/>
              </a:solidFill>
            </a:endParaRPr>
          </a:p>
        </p:txBody>
      </p:sp>
      <p:sp>
        <p:nvSpPr>
          <p:cNvPr id="28" name="Hexagon 62"/>
          <p:cNvSpPr>
            <a:spLocks noChangeAspect="1"/>
          </p:cNvSpPr>
          <p:nvPr/>
        </p:nvSpPr>
        <p:spPr>
          <a:xfrm>
            <a:off x="1144109" y="3462841"/>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solidFill>
              </a:rPr>
              <a:t>数据分块</a:t>
            </a:r>
            <a:endParaRPr lang="en-US" sz="1400" dirty="0">
              <a:solidFill>
                <a:schemeClr val="tx1"/>
              </a:solidFill>
            </a:endParaRPr>
          </a:p>
        </p:txBody>
      </p:sp>
      <p:sp>
        <p:nvSpPr>
          <p:cNvPr id="34" name="TextBox 30"/>
          <p:cNvSpPr txBox="1"/>
          <p:nvPr/>
        </p:nvSpPr>
        <p:spPr>
          <a:xfrm>
            <a:off x="1005230" y="5260960"/>
            <a:ext cx="1780967" cy="400110"/>
          </a:xfrm>
          <a:prstGeom prst="rect">
            <a:avLst/>
          </a:prstGeom>
          <a:noFill/>
        </p:spPr>
        <p:txBody>
          <a:bodyPr wrap="square" rtlCol="0">
            <a:spAutoFit/>
          </a:bodyPr>
          <a:lstStyle/>
          <a:p>
            <a:pPr algn="ctr"/>
            <a:r>
              <a:rPr lang="zh-CN" altLang="en-US" sz="10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将数据流分成大小相等或不等的数据块</a:t>
            </a:r>
            <a:endPar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1"/>
          <p:cNvSpPr txBox="1"/>
          <p:nvPr/>
        </p:nvSpPr>
        <p:spPr>
          <a:xfrm>
            <a:off x="3062118" y="5260960"/>
            <a:ext cx="1608909" cy="400110"/>
          </a:xfrm>
          <a:prstGeom prst="rect">
            <a:avLst/>
          </a:prstGeom>
          <a:noFill/>
        </p:spPr>
        <p:txBody>
          <a:bodyPr wrap="square" rtlCol="0">
            <a:spAutoFit/>
          </a:bodyPr>
          <a:lstStyle/>
          <a:p>
            <a:pPr algn="ctr"/>
            <a:r>
              <a:rPr lang="zh-CN" altLang="en-US" sz="10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利用</a:t>
            </a:r>
            <a:r>
              <a:rPr lang="en-US" altLang="zh-CN" sz="10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hash</a:t>
            </a:r>
            <a:r>
              <a:rPr lang="zh-CN" altLang="en-US" sz="10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函数计算数据块的指纹</a:t>
            </a:r>
            <a:endPar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2"/>
          <p:cNvSpPr txBox="1"/>
          <p:nvPr/>
        </p:nvSpPr>
        <p:spPr>
          <a:xfrm>
            <a:off x="5337857" y="5260960"/>
            <a:ext cx="1208826" cy="400110"/>
          </a:xfrm>
          <a:prstGeom prst="rect">
            <a:avLst/>
          </a:prstGeom>
          <a:noFill/>
        </p:spPr>
        <p:txBody>
          <a:bodyPr wrap="square" rtlCol="0">
            <a:spAutoFit/>
          </a:bodyPr>
          <a:lstStyle/>
          <a:p>
            <a:pPr algn="ctr"/>
            <a:r>
              <a:rPr lang="zh-CN" altLang="en-US" sz="10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通过索引找到重复的数据块</a:t>
            </a:r>
            <a:endPar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33"/>
          <p:cNvSpPr txBox="1"/>
          <p:nvPr/>
        </p:nvSpPr>
        <p:spPr>
          <a:xfrm>
            <a:off x="6977243" y="5260960"/>
            <a:ext cx="1875131" cy="400110"/>
          </a:xfrm>
          <a:prstGeom prst="rect">
            <a:avLst/>
          </a:prstGeom>
          <a:noFill/>
        </p:spPr>
        <p:txBody>
          <a:bodyPr wrap="square" rtlCol="0">
            <a:spAutoFit/>
          </a:bodyPr>
          <a:lstStyle/>
          <a:p>
            <a:pPr algn="ctr"/>
            <a:r>
              <a:rPr lang="zh-CN" altLang="en-US" sz="10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对不重复但高度相似的数据块进行压缩</a:t>
            </a:r>
            <a:endPar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Hexagon 59"/>
          <p:cNvSpPr>
            <a:spLocks noChangeAspect="1"/>
          </p:cNvSpPr>
          <p:nvPr/>
        </p:nvSpPr>
        <p:spPr>
          <a:xfrm>
            <a:off x="9211709" y="3463212"/>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solidFill>
              </a:rPr>
              <a:t>存储管理</a:t>
            </a:r>
            <a:endParaRPr lang="en-US" sz="1400">
              <a:solidFill>
                <a:schemeClr val="tx1"/>
              </a:solidFill>
            </a:endParaRPr>
          </a:p>
        </p:txBody>
      </p:sp>
      <p:sp>
        <p:nvSpPr>
          <p:cNvPr id="46" name="TextBox 33"/>
          <p:cNvSpPr txBox="1"/>
          <p:nvPr/>
        </p:nvSpPr>
        <p:spPr>
          <a:xfrm>
            <a:off x="8994143" y="5260960"/>
            <a:ext cx="1875131" cy="400110"/>
          </a:xfrm>
          <a:prstGeom prst="rect">
            <a:avLst/>
          </a:prstGeom>
          <a:noFill/>
        </p:spPr>
        <p:txBody>
          <a:bodyPr wrap="square" rtlCol="0">
            <a:spAutoFit/>
          </a:bodyPr>
          <a:lstStyle/>
          <a:p>
            <a:pPr algn="ctr"/>
            <a:r>
              <a:rPr lang="zh-CN" altLang="en-US" sz="10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t>包括数据还原，垃圾回收，可靠性，安全性</a:t>
            </a:r>
            <a:endPar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75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23"/>
                                        </p:tgtEl>
                                        <p:attrNameLst>
                                          <p:attrName>style.visibility</p:attrName>
                                        </p:attrNameLst>
                                      </p:cBhvr>
                                      <p:to>
                                        <p:strVal val="visible"/>
                                      </p:to>
                                    </p:set>
                                    <p:anim calcmode="lin" valueType="num">
                                      <p:cBhvr>
                                        <p:cTn id="13" dur="250" fill="hold"/>
                                        <p:tgtEl>
                                          <p:spTgt spid="23"/>
                                        </p:tgtEl>
                                        <p:attrNameLst>
                                          <p:attrName>ppt_w</p:attrName>
                                        </p:attrNameLst>
                                      </p:cBhvr>
                                      <p:tavLst>
                                        <p:tav tm="0">
                                          <p:val>
                                            <p:fltVal val="0"/>
                                          </p:val>
                                        </p:tav>
                                        <p:tav tm="100000">
                                          <p:val>
                                            <p:strVal val="#ppt_w"/>
                                          </p:val>
                                        </p:tav>
                                      </p:tavLst>
                                    </p:anim>
                                    <p:anim calcmode="lin" valueType="num">
                                      <p:cBhvr>
                                        <p:cTn id="14" dur="250" fill="hold"/>
                                        <p:tgtEl>
                                          <p:spTgt spid="23"/>
                                        </p:tgtEl>
                                        <p:attrNameLst>
                                          <p:attrName>ppt_h</p:attrName>
                                        </p:attrNameLst>
                                      </p:cBhvr>
                                      <p:tavLst>
                                        <p:tav tm="0">
                                          <p:val>
                                            <p:fltVal val="0"/>
                                          </p:val>
                                        </p:tav>
                                        <p:tav tm="100000">
                                          <p:val>
                                            <p:strVal val="#ppt_h"/>
                                          </p:val>
                                        </p:tav>
                                      </p:tavLst>
                                    </p:anim>
                                    <p:animEffect transition="in" filter="fade">
                                      <p:cBhvr>
                                        <p:cTn id="15" dur="250"/>
                                        <p:tgtEl>
                                          <p:spTgt spid="23"/>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750"/>
                                        <p:tgtEl>
                                          <p:spTgt spid="24"/>
                                        </p:tgtEl>
                                      </p:cBhvr>
                                    </p:animEffect>
                                    <p:anim calcmode="lin" valueType="num">
                                      <p:cBhvr>
                                        <p:cTn id="19" dur="750" fill="hold"/>
                                        <p:tgtEl>
                                          <p:spTgt spid="24"/>
                                        </p:tgtEl>
                                        <p:attrNameLst>
                                          <p:attrName>ppt_x</p:attrName>
                                        </p:attrNameLst>
                                      </p:cBhvr>
                                      <p:tavLst>
                                        <p:tav tm="0">
                                          <p:val>
                                            <p:strVal val="#ppt_x"/>
                                          </p:val>
                                        </p:tav>
                                        <p:tav tm="100000">
                                          <p:val>
                                            <p:strVal val="#ppt_x"/>
                                          </p:val>
                                        </p:tav>
                                      </p:tavLst>
                                    </p:anim>
                                    <p:anim calcmode="lin" valueType="num">
                                      <p:cBhvr>
                                        <p:cTn id="20" dur="750" fill="hold"/>
                                        <p:tgtEl>
                                          <p:spTgt spid="2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49" presetClass="entr" presetSubtype="0" decel="10000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 calcmode="lin" valueType="num">
                                      <p:cBhvr>
                                        <p:cTn id="30" dur="500" fill="hold"/>
                                        <p:tgtEl>
                                          <p:spTgt spid="28"/>
                                        </p:tgtEl>
                                        <p:attrNameLst>
                                          <p:attrName>style.rotation</p:attrName>
                                        </p:attrNameLst>
                                      </p:cBhvr>
                                      <p:tavLst>
                                        <p:tav tm="0">
                                          <p:val>
                                            <p:fltVal val="360"/>
                                          </p:val>
                                        </p:tav>
                                        <p:tav tm="100000">
                                          <p:val>
                                            <p:fltVal val="0"/>
                                          </p:val>
                                        </p:tav>
                                      </p:tavLst>
                                    </p:anim>
                                    <p:animEffect transition="in" filter="fade">
                                      <p:cBhvr>
                                        <p:cTn id="31" dur="500"/>
                                        <p:tgtEl>
                                          <p:spTgt spid="28"/>
                                        </p:tgtEl>
                                      </p:cBhvr>
                                    </p:animEffect>
                                  </p:childTnLst>
                                </p:cTn>
                              </p:par>
                            </p:childTnLst>
                          </p:cTn>
                        </p:par>
                        <p:par>
                          <p:cTn id="32" fill="hold">
                            <p:stCondLst>
                              <p:cond delay="2500"/>
                            </p:stCondLst>
                            <p:childTnLst>
                              <p:par>
                                <p:cTn id="33" presetID="49" presetClass="entr" presetSubtype="0" decel="10000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 calcmode="lin" valueType="num">
                                      <p:cBhvr>
                                        <p:cTn id="37" dur="500" fill="hold"/>
                                        <p:tgtEl>
                                          <p:spTgt spid="27"/>
                                        </p:tgtEl>
                                        <p:attrNameLst>
                                          <p:attrName>style.rotation</p:attrName>
                                        </p:attrNameLst>
                                      </p:cBhvr>
                                      <p:tavLst>
                                        <p:tav tm="0">
                                          <p:val>
                                            <p:fltVal val="360"/>
                                          </p:val>
                                        </p:tav>
                                        <p:tav tm="100000">
                                          <p:val>
                                            <p:fltVal val="0"/>
                                          </p:val>
                                        </p:tav>
                                      </p:tavLst>
                                    </p:anim>
                                    <p:animEffect transition="in" filter="fade">
                                      <p:cBhvr>
                                        <p:cTn id="38" dur="500"/>
                                        <p:tgtEl>
                                          <p:spTgt spid="27"/>
                                        </p:tgtEl>
                                      </p:cBhvr>
                                    </p:animEffect>
                                  </p:childTnLst>
                                </p:cTn>
                              </p:par>
                            </p:childTnLst>
                          </p:cTn>
                        </p:par>
                        <p:par>
                          <p:cTn id="39" fill="hold">
                            <p:stCondLst>
                              <p:cond delay="3000"/>
                            </p:stCondLst>
                            <p:childTnLst>
                              <p:par>
                                <p:cTn id="40" presetID="49" presetClass="entr" presetSubtype="0" decel="10000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 calcmode="lin" valueType="num">
                                      <p:cBhvr>
                                        <p:cTn id="44" dur="500" fill="hold"/>
                                        <p:tgtEl>
                                          <p:spTgt spid="26"/>
                                        </p:tgtEl>
                                        <p:attrNameLst>
                                          <p:attrName>style.rotation</p:attrName>
                                        </p:attrNameLst>
                                      </p:cBhvr>
                                      <p:tavLst>
                                        <p:tav tm="0">
                                          <p:val>
                                            <p:fltVal val="360"/>
                                          </p:val>
                                        </p:tav>
                                        <p:tav tm="100000">
                                          <p:val>
                                            <p:fltVal val="0"/>
                                          </p:val>
                                        </p:tav>
                                      </p:tavLst>
                                    </p:anim>
                                    <p:animEffect transition="in" filter="fade">
                                      <p:cBhvr>
                                        <p:cTn id="45" dur="500"/>
                                        <p:tgtEl>
                                          <p:spTgt spid="26"/>
                                        </p:tgtEl>
                                      </p:cBhvr>
                                    </p:animEffect>
                                  </p:childTnLst>
                                </p:cTn>
                              </p:par>
                            </p:childTnLst>
                          </p:cTn>
                        </p:par>
                        <p:par>
                          <p:cTn id="46" fill="hold">
                            <p:stCondLst>
                              <p:cond delay="3500"/>
                            </p:stCondLst>
                            <p:childTnLst>
                              <p:par>
                                <p:cTn id="47" presetID="49" presetClass="entr" presetSubtype="0" decel="10000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 calcmode="lin" valueType="num">
                                      <p:cBhvr>
                                        <p:cTn id="51" dur="500" fill="hold"/>
                                        <p:tgtEl>
                                          <p:spTgt spid="25"/>
                                        </p:tgtEl>
                                        <p:attrNameLst>
                                          <p:attrName>style.rotation</p:attrName>
                                        </p:attrNameLst>
                                      </p:cBhvr>
                                      <p:tavLst>
                                        <p:tav tm="0">
                                          <p:val>
                                            <p:fltVal val="360"/>
                                          </p:val>
                                        </p:tav>
                                        <p:tav tm="100000">
                                          <p:val>
                                            <p:fltVal val="0"/>
                                          </p:val>
                                        </p:tav>
                                      </p:tavLst>
                                    </p:anim>
                                    <p:animEffect transition="in" filter="fade">
                                      <p:cBhvr>
                                        <p:cTn id="52" dur="500"/>
                                        <p:tgtEl>
                                          <p:spTgt spid="25"/>
                                        </p:tgtEl>
                                      </p:cBhvr>
                                    </p:animEffect>
                                  </p:childTnLst>
                                </p:cTn>
                              </p:par>
                            </p:childTnLst>
                          </p:cTn>
                        </p:par>
                        <p:par>
                          <p:cTn id="53" fill="hold">
                            <p:stCondLst>
                              <p:cond delay="4000"/>
                            </p:stCondLst>
                            <p:childTnLst>
                              <p:par>
                                <p:cTn id="54" presetID="49" presetClass="entr" presetSubtype="0" decel="100000"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p:cTn id="56" dur="500" fill="hold"/>
                                        <p:tgtEl>
                                          <p:spTgt spid="45"/>
                                        </p:tgtEl>
                                        <p:attrNameLst>
                                          <p:attrName>ppt_w</p:attrName>
                                        </p:attrNameLst>
                                      </p:cBhvr>
                                      <p:tavLst>
                                        <p:tav tm="0">
                                          <p:val>
                                            <p:fltVal val="0"/>
                                          </p:val>
                                        </p:tav>
                                        <p:tav tm="100000">
                                          <p:val>
                                            <p:strVal val="#ppt_w"/>
                                          </p:val>
                                        </p:tav>
                                      </p:tavLst>
                                    </p:anim>
                                    <p:anim calcmode="lin" valueType="num">
                                      <p:cBhvr>
                                        <p:cTn id="57" dur="500" fill="hold"/>
                                        <p:tgtEl>
                                          <p:spTgt spid="45"/>
                                        </p:tgtEl>
                                        <p:attrNameLst>
                                          <p:attrName>ppt_h</p:attrName>
                                        </p:attrNameLst>
                                      </p:cBhvr>
                                      <p:tavLst>
                                        <p:tav tm="0">
                                          <p:val>
                                            <p:fltVal val="0"/>
                                          </p:val>
                                        </p:tav>
                                        <p:tav tm="100000">
                                          <p:val>
                                            <p:strVal val="#ppt_h"/>
                                          </p:val>
                                        </p:tav>
                                      </p:tavLst>
                                    </p:anim>
                                    <p:anim calcmode="lin" valueType="num">
                                      <p:cBhvr>
                                        <p:cTn id="58" dur="500" fill="hold"/>
                                        <p:tgtEl>
                                          <p:spTgt spid="45"/>
                                        </p:tgtEl>
                                        <p:attrNameLst>
                                          <p:attrName>style.rotation</p:attrName>
                                        </p:attrNameLst>
                                      </p:cBhvr>
                                      <p:tavLst>
                                        <p:tav tm="0">
                                          <p:val>
                                            <p:fltVal val="360"/>
                                          </p:val>
                                        </p:tav>
                                        <p:tav tm="100000">
                                          <p:val>
                                            <p:fltVal val="0"/>
                                          </p:val>
                                        </p:tav>
                                      </p:tavLst>
                                    </p:anim>
                                    <p:animEffect transition="in" filter="fade">
                                      <p:cBhvr>
                                        <p:cTn id="5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animBg="1"/>
      <p:bldP spid="26" grpId="0" animBg="1"/>
      <p:bldP spid="27" grpId="0" animBg="1"/>
      <p:bldP spid="28"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flipV="1">
            <a:off x="-472440" y="2552722"/>
            <a:ext cx="13731240" cy="2538000"/>
          </a:xfrm>
          <a:prstGeom prst="rect">
            <a:avLst/>
          </a:prstGeom>
        </p:spPr>
      </p:pic>
      <p:sp>
        <p:nvSpPr>
          <p:cNvPr id="4" name="椭圆 3"/>
          <p:cNvSpPr>
            <a:spLocks noChangeAspect="1"/>
          </p:cNvSpPr>
          <p:nvPr/>
        </p:nvSpPr>
        <p:spPr>
          <a:xfrm>
            <a:off x="3155951" y="2030825"/>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n-ea"/>
            </a:endParaRPr>
          </a:p>
        </p:txBody>
      </p:sp>
      <p:sp>
        <p:nvSpPr>
          <p:cNvPr id="5" name="文本框 4"/>
          <p:cNvSpPr txBox="1"/>
          <p:nvPr/>
        </p:nvSpPr>
        <p:spPr>
          <a:xfrm>
            <a:off x="3296141" y="2004588"/>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2</a:t>
            </a:r>
            <a:endParaRPr lang="zh-CN" altLang="en-US" sz="10500" dirty="0">
              <a:solidFill>
                <a:schemeClr val="bg1"/>
              </a:solidFill>
              <a:latin typeface="+mn-ea"/>
              <a:cs typeface="Arial" panose="020B0604020202020204" pitchFamily="34" charset="0"/>
            </a:endParaRPr>
          </a:p>
        </p:txBody>
      </p:sp>
      <p:sp>
        <p:nvSpPr>
          <p:cNvPr id="10" name="矩形 9"/>
          <p:cNvSpPr/>
          <p:nvPr/>
        </p:nvSpPr>
        <p:spPr>
          <a:xfrm>
            <a:off x="5038901" y="2175911"/>
            <a:ext cx="6093280" cy="769441"/>
          </a:xfrm>
          <a:prstGeom prst="rect">
            <a:avLst/>
          </a:prstGeom>
          <a:noFill/>
        </p:spPr>
        <p:txBody>
          <a:bodyPr vert="horz" wrap="square" rtlCol="0">
            <a:spAutoFit/>
          </a:bodyPr>
          <a:lstStyle/>
          <a:p>
            <a:pPr algn="ctr"/>
            <a:r>
              <a:rPr lang="zh-CN" altLang="en-US" sz="4400" spc="600" smtClean="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基于指纹索引的优化</a:t>
            </a:r>
            <a:endPar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15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4109" y="1877870"/>
            <a:ext cx="4494691" cy="523220"/>
          </a:xfrm>
          <a:prstGeom prst="rect">
            <a:avLst/>
          </a:prstGeom>
        </p:spPr>
        <p:txBody>
          <a:bodyPr wrap="square">
            <a:spAutoFit/>
          </a:bodyPr>
          <a:lstStyle/>
          <a:p>
            <a:r>
              <a:rPr lang="zh-CN" altLang="en-US" sz="2800" smtClean="0">
                <a:latin typeface="迷你简汉真广标" panose="02010609000101010101" pitchFamily="49" charset="-122"/>
                <a:ea typeface="迷你简汉真广标" panose="02010609000101010101" pitchFamily="49" charset="-122"/>
              </a:rPr>
              <a:t>块查找磁盘瓶颈问题</a:t>
            </a:r>
            <a:endParaRPr lang="zh-CN" altLang="en-US" sz="2800" dirty="0">
              <a:latin typeface="迷你简汉真广标" panose="02010609000101010101" pitchFamily="49" charset="-122"/>
              <a:ea typeface="迷你简汉真广标" panose="02010609000101010101" pitchFamily="49" charset="-122"/>
            </a:endParaRPr>
          </a:p>
        </p:txBody>
      </p:sp>
      <p:sp>
        <p:nvSpPr>
          <p:cNvPr id="21" name="Rectangle 23"/>
          <p:cNvSpPr/>
          <p:nvPr/>
        </p:nvSpPr>
        <p:spPr>
          <a:xfrm>
            <a:off x="1234316" y="3183937"/>
            <a:ext cx="5201208" cy="307777"/>
          </a:xfrm>
          <a:prstGeom prst="rect">
            <a:avLst/>
          </a:prstGeom>
        </p:spPr>
        <p:txBody>
          <a:bodyPr wrap="square">
            <a:spAutoFit/>
          </a:bodyPr>
          <a:lstStyle/>
          <a:p>
            <a:pPr algn="just" eaLnBrk="1" fontAlgn="auto" hangingPunct="1">
              <a:spcBef>
                <a:spcPts val="0"/>
              </a:spcBef>
              <a:spcAft>
                <a:spcPts val="0"/>
              </a:spcAft>
              <a:defRPr/>
            </a:pPr>
            <a:r>
              <a:rPr lang="zh-CN" altLang="en-US" sz="1400" noProof="1"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当数据量很大时，</a:t>
            </a:r>
            <a:r>
              <a:rPr lang="en-US" altLang="zh-CN" sz="1400" noProof="1"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RAM</a:t>
            </a:r>
            <a:r>
              <a:rPr lang="zh-CN" altLang="en-US" sz="14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放不下</a:t>
            </a:r>
            <a:r>
              <a:rPr lang="zh-CN" altLang="en-US" sz="1400" noProof="1"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数据块的全部指纹索引</a:t>
            </a:r>
            <a:endParaRPr lang="en-US" sz="14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文本框 21"/>
          <p:cNvSpPr txBox="1"/>
          <p:nvPr/>
        </p:nvSpPr>
        <p:spPr>
          <a:xfrm>
            <a:off x="1234317" y="2807122"/>
            <a:ext cx="2907673" cy="369332"/>
          </a:xfrm>
          <a:prstGeom prst="rect">
            <a:avLst/>
          </a:prstGeom>
          <a:noFill/>
        </p:spPr>
        <p:txBody>
          <a:bodyPr wrap="square" rtlCol="0">
            <a:spAutoFit/>
          </a:bodyPr>
          <a:lstStyle/>
          <a:p>
            <a:r>
              <a:rPr lang="en-US" altLang="zh-CN" b="1" smtClean="0">
                <a:solidFill>
                  <a:schemeClr val="tx1">
                    <a:lumMod val="85000"/>
                    <a:lumOff val="15000"/>
                  </a:schemeClr>
                </a:solidFill>
                <a:latin typeface="微软雅黑" panose="020B0503020204020204" pitchFamily="34" charset="-122"/>
                <a:ea typeface="微软雅黑" panose="020B0503020204020204" pitchFamily="34" charset="-122"/>
              </a:rPr>
              <a:t>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Rectangle 23"/>
          <p:cNvSpPr/>
          <p:nvPr/>
        </p:nvSpPr>
        <p:spPr>
          <a:xfrm>
            <a:off x="1234316" y="4306569"/>
            <a:ext cx="5201208" cy="307777"/>
          </a:xfrm>
          <a:prstGeom prst="rect">
            <a:avLst/>
          </a:prstGeom>
        </p:spPr>
        <p:txBody>
          <a:bodyPr wrap="square">
            <a:spAutoFit/>
          </a:bodyPr>
          <a:lstStyle/>
          <a:p>
            <a:pPr algn="just" eaLnBrk="1" fontAlgn="auto" hangingPunct="1">
              <a:spcBef>
                <a:spcPts val="0"/>
              </a:spcBef>
              <a:spcAft>
                <a:spcPts val="0"/>
              </a:spcAft>
              <a:defRPr/>
            </a:pPr>
            <a:r>
              <a:rPr lang="zh-CN" altLang="en-US" sz="1400" noProof="1" smtClean="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如果将指纹索引放在磁盘上面，速度会非常慢</a:t>
            </a:r>
            <a:endParaRPr lang="en-US" sz="14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文本框 25"/>
          <p:cNvSpPr txBox="1"/>
          <p:nvPr/>
        </p:nvSpPr>
        <p:spPr>
          <a:xfrm>
            <a:off x="1234317" y="3929754"/>
            <a:ext cx="2907673" cy="369332"/>
          </a:xfrm>
          <a:prstGeom prst="rect">
            <a:avLst/>
          </a:prstGeom>
          <a:noFill/>
        </p:spPr>
        <p:txBody>
          <a:bodyPr wrap="square" rtlCol="0">
            <a:spAutoFit/>
          </a:bodyPr>
          <a:lstStyle/>
          <a:p>
            <a:r>
              <a:rPr lang="en-US" altLang="zh-CN" b="1" smtClean="0">
                <a:solidFill>
                  <a:schemeClr val="tx1">
                    <a:lumMod val="85000"/>
                    <a:lumOff val="15000"/>
                  </a:schemeClr>
                </a:solidFill>
                <a:latin typeface="微软雅黑" panose="020B0503020204020204" pitchFamily="34" charset="-122"/>
                <a:ea typeface="微软雅黑" panose="020B0503020204020204" pitchFamily="34" charset="-122"/>
              </a:rPr>
              <a:t>2</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0435323" y="261573"/>
            <a:ext cx="1548394" cy="369332"/>
          </a:xfrm>
          <a:prstGeom prst="rect">
            <a:avLst/>
          </a:prstGeom>
          <a:noFill/>
        </p:spPr>
        <p:txBody>
          <a:bodyPr wrap="square" rtlCol="0">
            <a:spAutoFit/>
          </a:bodyPr>
          <a:lstStyle/>
          <a:p>
            <a:pPr algn="ctr"/>
            <a:r>
              <a:rPr lang="zh-CN" altLang="en-US" spc="300" smtClean="0">
                <a:solidFill>
                  <a:schemeClr val="bg1"/>
                </a:solidFill>
                <a:latin typeface="+mj-ea"/>
                <a:ea typeface="+mj-ea"/>
              </a:rPr>
              <a:t>指纹索引</a:t>
            </a:r>
            <a:endParaRPr lang="zh-CN" altLang="en-US" sz="1200" spc="300" dirty="0">
              <a:solidFill>
                <a:schemeClr val="bg1"/>
              </a:solidFill>
              <a:latin typeface="+mj-ea"/>
            </a:endParaRPr>
          </a:p>
        </p:txBody>
      </p:sp>
      <p:pic>
        <p:nvPicPr>
          <p:cNvPr id="3" name="图片 2"/>
          <p:cNvPicPr>
            <a:picLocks noChangeAspect="1"/>
          </p:cNvPicPr>
          <p:nvPr/>
        </p:nvPicPr>
        <p:blipFill rotWithShape="1">
          <a:blip r:embed="rId2"/>
          <a:srcRect l="35294" t="19554" r="32896" b="13780"/>
          <a:stretch/>
        </p:blipFill>
        <p:spPr>
          <a:xfrm>
            <a:off x="8526682" y="1732083"/>
            <a:ext cx="3457035" cy="4075375"/>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65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anim calcmode="lin" valueType="num">
                                      <p:cBhvr>
                                        <p:cTn id="29" dur="1000" fill="hold"/>
                                        <p:tgtEl>
                                          <p:spTgt spid="26"/>
                                        </p:tgtEl>
                                        <p:attrNameLst>
                                          <p:attrName>ppt_x</p:attrName>
                                        </p:attrNameLst>
                                      </p:cBhvr>
                                      <p:tavLst>
                                        <p:tav tm="0">
                                          <p:val>
                                            <p:strVal val="#ppt_x"/>
                                          </p:val>
                                        </p:tav>
                                        <p:tav tm="100000">
                                          <p:val>
                                            <p:strVal val="#ppt_x"/>
                                          </p:val>
                                        </p:tav>
                                      </p:tavLst>
                                    </p:anim>
                                    <p:anim calcmode="lin" valueType="num">
                                      <p:cBhvr>
                                        <p:cTn id="30" dur="1000" fill="hold"/>
                                        <p:tgtEl>
                                          <p:spTgt spid="2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22" grpId="0"/>
      <p:bldP spid="24" grpId="0"/>
      <p:bldP spid="2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97246" y="246333"/>
            <a:ext cx="1480322" cy="369332"/>
          </a:xfrm>
          <a:prstGeom prst="rect">
            <a:avLst/>
          </a:prstGeom>
          <a:noFill/>
        </p:spPr>
        <p:txBody>
          <a:bodyPr wrap="square" rtlCol="0">
            <a:spAutoFit/>
          </a:bodyPr>
          <a:lstStyle/>
          <a:p>
            <a:r>
              <a:rPr lang="zh-CN" altLang="en-US" spc="300">
                <a:solidFill>
                  <a:schemeClr val="bg1"/>
                </a:solidFill>
                <a:latin typeface="+mj-ea"/>
                <a:ea typeface="+mj-ea"/>
              </a:rPr>
              <a:t>指纹索引</a:t>
            </a:r>
            <a:endParaRPr lang="zh-CN" altLang="en-US" sz="1200" spc="300" dirty="0">
              <a:solidFill>
                <a:schemeClr val="bg1"/>
              </a:solidFill>
              <a:latin typeface="+mj-ea"/>
            </a:endParaRPr>
          </a:p>
        </p:txBody>
      </p:sp>
      <p:sp>
        <p:nvSpPr>
          <p:cNvPr id="33" name="Rectangle 23"/>
          <p:cNvSpPr/>
          <p:nvPr/>
        </p:nvSpPr>
        <p:spPr>
          <a:xfrm>
            <a:off x="5306444" y="5202384"/>
            <a:ext cx="6094619" cy="1200329"/>
          </a:xfrm>
          <a:prstGeom prst="rect">
            <a:avLst/>
          </a:prstGeom>
        </p:spPr>
        <p:txBody>
          <a:bodyPr wrap="square">
            <a:spAutoFit/>
          </a:bodyPr>
          <a:lstStyle/>
          <a:p>
            <a:pPr>
              <a:defRPr/>
            </a:pPr>
            <a:r>
              <a:rPr lang="zh-CN" altLang="en-US"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①对指纹进行采样；②</a:t>
            </a:r>
            <a:r>
              <a:rPr lang="zh-CN" altLang="en-US" sz="1200" smtClean="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插入</a:t>
            </a:r>
            <a:r>
              <a:rPr lang="en-US" altLang="zh-CN" sz="1200" smtClean="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context table</a:t>
            </a:r>
            <a:r>
              <a:rPr lang="zh-CN" altLang="en-US"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；③和④选择</a:t>
            </a:r>
            <a:r>
              <a:rPr lang="zh-CN" altLang="en-US" sz="1200" smtClean="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合适的数据段</a:t>
            </a:r>
            <a:r>
              <a:rPr lang="zh-CN" altLang="en-US"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预取进</a:t>
            </a:r>
            <a:r>
              <a:rPr lang="en-US" altLang="zh-CN"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cache</a:t>
            </a:r>
            <a:r>
              <a:rPr lang="zh-CN" altLang="en-US"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；⑤在</a:t>
            </a:r>
            <a:r>
              <a:rPr lang="en-US" altLang="zh-CN"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cache</a:t>
            </a:r>
            <a:r>
              <a:rPr lang="zh-CN" altLang="en-US"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中进行指纹查询</a:t>
            </a:r>
            <a:r>
              <a:rPr lang="zh-CN" altLang="en-US" sz="1200" smtClean="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并记录命中次数</a:t>
            </a:r>
            <a:r>
              <a:rPr lang="zh-CN" altLang="en-US"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；⑥写入磁盘⑦</a:t>
            </a:r>
            <a:r>
              <a:rPr lang="en-US" altLang="zh-CN" sz="1200" smtClean="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cache</a:t>
            </a:r>
            <a:r>
              <a:rPr lang="zh-CN" altLang="en-US" sz="1200" smtClean="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将数据段的命中次数反馈给</a:t>
            </a:r>
            <a:r>
              <a:rPr lang="en-US" altLang="zh-CN" sz="1200" smtClean="0">
                <a:solidFill>
                  <a:srgbClr val="FF0000"/>
                </a:solidFill>
                <a:latin typeface="Open Sans" panose="020B0606030504020204" pitchFamily="34" charset="0"/>
                <a:ea typeface="Open Sans" panose="020B0606030504020204" pitchFamily="34" charset="0"/>
                <a:cs typeface="Open Sans" panose="020B0606030504020204" pitchFamily="34" charset="0"/>
                <a:sym typeface="+mn-ea"/>
              </a:rPr>
              <a:t>context table</a:t>
            </a:r>
            <a:r>
              <a:rPr lang="zh-CN" altLang="en-US"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rPr>
              <a:t>；</a:t>
            </a:r>
            <a:endParaRPr lang="en-US" altLang="zh-CN" sz="120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endParaRPr>
          </a:p>
          <a:p>
            <a:pPr>
              <a:defRPr/>
            </a:pPr>
            <a:endPar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sym typeface="+mn-ea"/>
            </a:endParaRPr>
          </a:p>
          <a:p>
            <a:pPr>
              <a:defRPr/>
            </a:pPr>
            <a:r>
              <a:rPr lang="zh-CN" altLang="en-US" sz="12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传统方法：选择最相似的数据段并预取固定数量</a:t>
            </a:r>
            <a:endParaRPr lang="en-US" altLang="zh-CN" sz="12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a:defRPr/>
            </a:pPr>
            <a:r>
              <a:rPr lang="zh-CN" altLang="en-US" sz="1200" noProof="1"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论文方法：利用强化学习的方法来自适应学习预取的数据段和预取的数量</a:t>
            </a:r>
            <a:endPar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图片占位符 13"/>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 t="2038" r="1715" b="2038"/>
          <a:stretch/>
        </p:blipFill>
        <p:spPr>
          <a:xfrm>
            <a:off x="470225" y="1730110"/>
            <a:ext cx="3231337" cy="3946525"/>
          </a:xfr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346" y="1434244"/>
            <a:ext cx="6250354" cy="3515824"/>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42" presetClass="entr" presetSubtype="0"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anim calcmode="lin" valueType="num">
                                      <p:cBhvr>
                                        <p:cTn id="18" dur="750" fill="hold"/>
                                        <p:tgtEl>
                                          <p:spTgt spid="33"/>
                                        </p:tgtEl>
                                        <p:attrNameLst>
                                          <p:attrName>ppt_x</p:attrName>
                                        </p:attrNameLst>
                                      </p:cBhvr>
                                      <p:tavLst>
                                        <p:tav tm="0">
                                          <p:val>
                                            <p:strVal val="#ppt_x"/>
                                          </p:val>
                                        </p:tav>
                                        <p:tav tm="100000">
                                          <p:val>
                                            <p:strVal val="#ppt_x"/>
                                          </p:val>
                                        </p:tav>
                                      </p:tavLst>
                                    </p:anim>
                                    <p:anim calcmode="lin" valueType="num">
                                      <p:cBhvr>
                                        <p:cTn id="19"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4295636"/>
            <a:ext cx="12192000" cy="2562363"/>
            <a:chOff x="0" y="3429000"/>
            <a:chExt cx="12192000" cy="3429000"/>
          </a:xfrm>
          <a:solidFill>
            <a:schemeClr val="tx1">
              <a:lumMod val="85000"/>
              <a:lumOff val="15000"/>
            </a:schemeClr>
          </a:solidFill>
        </p:grpSpPr>
        <p:sp>
          <p:nvSpPr>
            <p:cNvPr id="34" name="矩形 33"/>
            <p:cNvSpPr/>
            <p:nvPr/>
          </p:nvSpPr>
          <p:spPr>
            <a:xfrm>
              <a:off x="0" y="3618000"/>
              <a:ext cx="12192000" cy="32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3429000"/>
              <a:ext cx="12192000" cy="32766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3"/>
          <p:cNvCxnSpPr/>
          <p:nvPr/>
        </p:nvCxnSpPr>
        <p:spPr>
          <a:xfrm>
            <a:off x="-76200" y="4295636"/>
            <a:ext cx="122682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11" name="组合 10"/>
          <p:cNvGrpSpPr/>
          <p:nvPr/>
        </p:nvGrpSpPr>
        <p:grpSpPr>
          <a:xfrm>
            <a:off x="6013470" y="4213847"/>
            <a:ext cx="165065" cy="165065"/>
            <a:chOff x="4461164" y="3012970"/>
            <a:chExt cx="165065" cy="165065"/>
          </a:xfrm>
        </p:grpSpPr>
        <p:sp>
          <p:nvSpPr>
            <p:cNvPr id="12" name="椭圆 1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9765282" y="4209236"/>
            <a:ext cx="165065" cy="165065"/>
            <a:chOff x="4461164" y="3012970"/>
            <a:chExt cx="165065" cy="165065"/>
          </a:xfrm>
        </p:grpSpPr>
        <p:sp>
          <p:nvSpPr>
            <p:cNvPr id="24" name="椭圆 23"/>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2405082" y="4209236"/>
            <a:ext cx="165065" cy="165065"/>
            <a:chOff x="4461164" y="3012970"/>
            <a:chExt cx="165065" cy="165065"/>
          </a:xfrm>
        </p:grpSpPr>
        <p:sp>
          <p:nvSpPr>
            <p:cNvPr id="32" name="椭圆 3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2008453" y="4776283"/>
            <a:ext cx="2907673" cy="400110"/>
          </a:xfrm>
          <a:prstGeom prst="rect">
            <a:avLst/>
          </a:prstGeom>
          <a:noFill/>
        </p:spPr>
        <p:txBody>
          <a:bodyPr wrap="square" rtlCol="0">
            <a:spAutoFit/>
          </a:bodyPr>
          <a:lstStyle/>
          <a:p>
            <a:r>
              <a:rPr lang="zh-CN" altLang="en-US" sz="2000" b="1">
                <a:solidFill>
                  <a:schemeClr val="bg1">
                    <a:lumMod val="95000"/>
                  </a:schemeClr>
                </a:solidFill>
                <a:latin typeface="Open Sans" panose="020B0606030504020204" pitchFamily="34" charset="0"/>
                <a:ea typeface="微软雅黑" panose="020B0503020204020204" pitchFamily="34" charset="-122"/>
              </a:rPr>
              <a:t>去</a:t>
            </a:r>
            <a:r>
              <a:rPr lang="zh-CN" altLang="en-US" sz="2000" b="1" smtClean="0">
                <a:solidFill>
                  <a:schemeClr val="bg1">
                    <a:lumMod val="95000"/>
                  </a:schemeClr>
                </a:solidFill>
                <a:latin typeface="Open Sans" panose="020B0606030504020204" pitchFamily="34" charset="0"/>
                <a:ea typeface="微软雅黑" panose="020B0503020204020204" pitchFamily="34" charset="-122"/>
              </a:rPr>
              <a:t>重率</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5488128" y="4742174"/>
            <a:ext cx="2907673" cy="400110"/>
          </a:xfrm>
          <a:prstGeom prst="rect">
            <a:avLst/>
          </a:prstGeom>
          <a:noFill/>
        </p:spPr>
        <p:txBody>
          <a:bodyPr wrap="square" rtlCol="0">
            <a:spAutoFit/>
          </a:bodyPr>
          <a:lstStyle/>
          <a:p>
            <a:r>
              <a:rPr lang="zh-CN" altLang="en-US" sz="2000" b="1"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内存负载</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9405540" y="4695941"/>
            <a:ext cx="1997427" cy="400110"/>
          </a:xfrm>
          <a:prstGeom prst="rect">
            <a:avLst/>
          </a:prstGeom>
          <a:noFill/>
        </p:spPr>
        <p:txBody>
          <a:bodyPr wrap="square" rtlCol="0">
            <a:spAutoFit/>
          </a:bodyPr>
          <a:lstStyle/>
          <a:p>
            <a:r>
              <a:rPr lang="zh-CN" altLang="en-US" sz="2000" b="1" smtClean="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吞吐量</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0435323" y="261573"/>
            <a:ext cx="1548394" cy="369332"/>
          </a:xfrm>
          <a:prstGeom prst="rect">
            <a:avLst/>
          </a:prstGeom>
          <a:noFill/>
        </p:spPr>
        <p:txBody>
          <a:bodyPr wrap="square" rtlCol="0">
            <a:spAutoFit/>
          </a:bodyPr>
          <a:lstStyle/>
          <a:p>
            <a:pPr algn="ctr"/>
            <a:r>
              <a:rPr lang="zh-CN" altLang="en-US" spc="-150" smtClean="0">
                <a:solidFill>
                  <a:schemeClr val="bg1"/>
                </a:solidFill>
                <a:latin typeface="+mj-ea"/>
                <a:ea typeface="+mj-ea"/>
              </a:rPr>
              <a:t>指纹索引</a:t>
            </a:r>
            <a:endParaRPr lang="zh-CN" altLang="en-US" sz="1200" spc="-150" dirty="0">
              <a:solidFill>
                <a:schemeClr val="bg1"/>
              </a:solidFill>
              <a:latin typeface="+mj-ea"/>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58" y="1554612"/>
            <a:ext cx="3581710" cy="2156647"/>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352" y="1366286"/>
            <a:ext cx="3871295" cy="2430991"/>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9155" y="1557472"/>
            <a:ext cx="3606086" cy="2153787"/>
          </a:xfrm>
          <a:prstGeom prst="rect">
            <a:avLst/>
          </a:prstGeom>
        </p:spPr>
      </p:pic>
      <p:sp>
        <p:nvSpPr>
          <p:cNvPr id="17" name="文本框 16"/>
          <p:cNvSpPr txBox="1"/>
          <p:nvPr/>
        </p:nvSpPr>
        <p:spPr>
          <a:xfrm>
            <a:off x="2008453" y="5602980"/>
            <a:ext cx="8340093" cy="646331"/>
          </a:xfrm>
          <a:prstGeom prst="rect">
            <a:avLst/>
          </a:prstGeom>
          <a:noFill/>
        </p:spPr>
        <p:txBody>
          <a:bodyPr wrap="square" rtlCol="0">
            <a:spAutoFit/>
          </a:bodyPr>
          <a:lstStyle/>
          <a:p>
            <a:r>
              <a:rPr lang="zh-CN" altLang="en-US" b="1" smtClean="0">
                <a:solidFill>
                  <a:schemeClr val="bg1"/>
                </a:solidFill>
                <a:latin typeface="微软雅黑" panose="020B0503020204020204" pitchFamily="34" charset="-122"/>
                <a:ea typeface="微软雅黑" panose="020B0503020204020204" pitchFamily="34" charset="-122"/>
              </a:rPr>
              <a:t>总结：论文首次将强化学习的方法运用于重复数据删除中，降低了内存负载，提高了去重率，提高了吞吐量</a:t>
            </a:r>
            <a:endParaRPr lang="zh-CN" altLang="en-US"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par>
                          <p:cTn id="10" fill="hold">
                            <p:stCondLst>
                              <p:cond delay="6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par>
                                <p:cTn id="14" presetID="37"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anim calcmode="lin" valueType="num">
                                      <p:cBhvr>
                                        <p:cTn id="17" dur="1000" fill="hold"/>
                                        <p:tgtEl>
                                          <p:spTgt spid="31"/>
                                        </p:tgtEl>
                                        <p:attrNameLst>
                                          <p:attrName>ppt_x</p:attrName>
                                        </p:attrNameLst>
                                      </p:cBhvr>
                                      <p:tavLst>
                                        <p:tav tm="0">
                                          <p:val>
                                            <p:strVal val="#ppt_x"/>
                                          </p:val>
                                        </p:tav>
                                        <p:tav tm="100000">
                                          <p:val>
                                            <p:strVal val="#ppt_x"/>
                                          </p:val>
                                        </p:tav>
                                      </p:tavLst>
                                    </p:anim>
                                    <p:anim calcmode="lin" valueType="num">
                                      <p:cBhvr>
                                        <p:cTn id="18" dur="900" decel="100000" fill="hold"/>
                                        <p:tgtEl>
                                          <p:spTgt spid="31"/>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900" decel="100000" fill="hold"/>
                                        <p:tgtEl>
                                          <p:spTgt spid="11"/>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900" decel="100000" fill="hold"/>
                                        <p:tgtEl>
                                          <p:spTgt spid="23"/>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2" presetID="2" presetClass="entr" presetSubtype="4"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1+#ppt_h/2"/>
                                          </p:val>
                                        </p:tav>
                                        <p:tav tm="100000">
                                          <p:val>
                                            <p:strVal val="#ppt_y"/>
                                          </p:val>
                                        </p:tav>
                                      </p:tavLst>
                                    </p:anim>
                                  </p:childTnLst>
                                </p:cTn>
                              </p:par>
                            </p:childTnLst>
                          </p:cTn>
                        </p:par>
                        <p:par>
                          <p:cTn id="36" fill="hold">
                            <p:stCondLst>
                              <p:cond delay="1650"/>
                            </p:stCondLst>
                            <p:childTnLst>
                              <p:par>
                                <p:cTn id="37" presetID="47"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1000"/>
                                        <p:tgtEl>
                                          <p:spTgt spid="37"/>
                                        </p:tgtEl>
                                      </p:cBhvr>
                                    </p:animEffect>
                                    <p:anim calcmode="lin" valueType="num">
                                      <p:cBhvr>
                                        <p:cTn id="40" dur="1000" fill="hold"/>
                                        <p:tgtEl>
                                          <p:spTgt spid="37"/>
                                        </p:tgtEl>
                                        <p:attrNameLst>
                                          <p:attrName>ppt_x</p:attrName>
                                        </p:attrNameLst>
                                      </p:cBhvr>
                                      <p:tavLst>
                                        <p:tav tm="0">
                                          <p:val>
                                            <p:strVal val="#ppt_x"/>
                                          </p:val>
                                        </p:tav>
                                        <p:tav tm="100000">
                                          <p:val>
                                            <p:strVal val="#ppt_x"/>
                                          </p:val>
                                        </p:tav>
                                      </p:tavLst>
                                    </p:anim>
                                    <p:anim calcmode="lin" valueType="num">
                                      <p:cBhvr>
                                        <p:cTn id="41" dur="1000" fill="hold"/>
                                        <p:tgtEl>
                                          <p:spTgt spid="37"/>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1000"/>
                                        <p:tgtEl>
                                          <p:spTgt spid="41"/>
                                        </p:tgtEl>
                                      </p:cBhvr>
                                    </p:animEffect>
                                    <p:anim calcmode="lin" valueType="num">
                                      <p:cBhvr>
                                        <p:cTn id="50" dur="1000" fill="hold"/>
                                        <p:tgtEl>
                                          <p:spTgt spid="41"/>
                                        </p:tgtEl>
                                        <p:attrNameLst>
                                          <p:attrName>ppt_x</p:attrName>
                                        </p:attrNameLst>
                                      </p:cBhvr>
                                      <p:tavLst>
                                        <p:tav tm="0">
                                          <p:val>
                                            <p:strVal val="#ppt_x"/>
                                          </p:val>
                                        </p:tav>
                                        <p:tav tm="100000">
                                          <p:val>
                                            <p:strVal val="#ppt_x"/>
                                          </p:val>
                                        </p:tav>
                                      </p:tavLst>
                                    </p:anim>
                                    <p:anim calcmode="lin" valueType="num">
                                      <p:cBhvr>
                                        <p:cTn id="51" dur="1000" fill="hold"/>
                                        <p:tgtEl>
                                          <p:spTgt spid="4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Text"/>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7"/>
</p:tagLst>
</file>

<file path=ppt/tags/tag2.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Text"/>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Text"/>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兰亭粗黑+细黑_GBK">
      <a:majorFont>
        <a:latin typeface="Open Sans Semibold"/>
        <a:ea typeface="方正黑体简体"/>
        <a:cs typeface=""/>
      </a:majorFont>
      <a:minorFont>
        <a:latin typeface="Open Sans Light"/>
        <a:ea typeface="方正兰亭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409</TotalTime>
  <Words>772</Words>
  <Application>Microsoft Office PowerPoint</Application>
  <PresentationFormat>宽屏</PresentationFormat>
  <Paragraphs>106</Paragraphs>
  <Slides>21</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21</vt:i4>
      </vt:variant>
    </vt:vector>
  </HeadingPairs>
  <TitlesOfParts>
    <vt:vector size="36" baseType="lpstr">
      <vt:lpstr>Open Sans</vt:lpstr>
      <vt:lpstr>Open Sans Light</vt:lpstr>
      <vt:lpstr>Open Sans Semibold</vt:lpstr>
      <vt:lpstr>等线</vt:lpstr>
      <vt:lpstr>方正黑体简体</vt:lpstr>
      <vt:lpstr>方正兰亭细黑_GBK</vt:lpstr>
      <vt:lpstr>方正正纤黑简体</vt:lpstr>
      <vt:lpstr>华文细黑</vt:lpstr>
      <vt:lpstr>迷你简汉真广标</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严伟杰</cp:lastModifiedBy>
  <cp:revision>160</cp:revision>
  <dcterms:created xsi:type="dcterms:W3CDTF">2020-04-22T13:00:00Z</dcterms:created>
  <dcterms:modified xsi:type="dcterms:W3CDTF">2020-12-12T08:03:43Z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